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PT Sans Narrow"/>
      <p:regular r:id="rId40"/>
      <p:bold r:id="rId41"/>
    </p:embeddedFont>
    <p:embeddedFont>
      <p:font typeface="Lato"/>
      <p:regular r:id="rId42"/>
      <p:bold r:id="rId43"/>
      <p:italic r:id="rId44"/>
      <p:bold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95A527-33D9-4740-9DCE-2153ABA6C39C}">
  <a:tblStyle styleId="{A495A527-33D9-4740-9DCE-2153ABA6C3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C5CD9BE-6A76-49C2-8AA0-FA5AE1E8015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Narrow-regular.fntdata"/><Relationship Id="rId42" Type="http://schemas.openxmlformats.org/officeDocument/2006/relationships/font" Target="fonts/Lato-regular.fntdata"/><Relationship Id="rId41" Type="http://schemas.openxmlformats.org/officeDocument/2006/relationships/font" Target="fonts/PTSansNarrow-bold.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OpenSans-regular.fntdata"/><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505425c23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505425c23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500"/>
              <a:t>In our ResNet baseline, we start with a 3×3 convolution, followed by several residual blocks.</a:t>
            </a:r>
            <a:endParaRPr sz="1500"/>
          </a:p>
          <a:p>
            <a:pPr indent="0" lvl="0" marL="0" rtl="0" algn="l">
              <a:lnSpc>
                <a:spcPct val="115000"/>
              </a:lnSpc>
              <a:spcBef>
                <a:spcPts val="1200"/>
              </a:spcBef>
              <a:spcAft>
                <a:spcPts val="0"/>
              </a:spcAft>
              <a:buClr>
                <a:schemeClr val="dk1"/>
              </a:buClr>
              <a:buSzPts val="1100"/>
              <a:buFont typeface="Arial"/>
              <a:buNone/>
            </a:pPr>
            <a:r>
              <a:rPr lang="zh-CN" sz="1500"/>
              <a:t>As we go deeper, the number of channels increases, and finally we use global average pooling before classification.</a:t>
            </a:r>
            <a:endParaRPr sz="1500"/>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504e0c85a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504e0c85a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500"/>
              <a:t>VGG builds features by stacking multiple small 3×3 convolutions.</a:t>
            </a:r>
            <a:endParaRPr sz="1500"/>
          </a:p>
          <a:p>
            <a:pPr indent="0" lvl="0" marL="0" rtl="0" algn="l">
              <a:lnSpc>
                <a:spcPct val="115000"/>
              </a:lnSpc>
              <a:spcBef>
                <a:spcPts val="1200"/>
              </a:spcBef>
              <a:spcAft>
                <a:spcPts val="0"/>
              </a:spcAft>
              <a:buClr>
                <a:schemeClr val="dk1"/>
              </a:buClr>
              <a:buSzPts val="1100"/>
              <a:buFont typeface="Arial"/>
              <a:buNone/>
            </a:pPr>
            <a:r>
              <a:rPr lang="zh-CN" sz="1500"/>
              <a:t>MaxPooling layers are inserted after every two or three convolution layers to reduce the feature map size.</a:t>
            </a:r>
            <a:endParaRPr sz="1500"/>
          </a:p>
          <a:p>
            <a:pPr indent="0" lvl="0" marL="0" rtl="0" algn="l">
              <a:lnSpc>
                <a:spcPct val="115000"/>
              </a:lnSpc>
              <a:spcBef>
                <a:spcPts val="1200"/>
              </a:spcBef>
              <a:spcAft>
                <a:spcPts val="0"/>
              </a:spcAft>
              <a:buClr>
                <a:schemeClr val="dk1"/>
              </a:buClr>
              <a:buSzPts val="1100"/>
              <a:buFont typeface="Arial"/>
              <a:buNone/>
            </a:pPr>
            <a:r>
              <a:t/>
            </a:r>
            <a:endParaRPr sz="1500"/>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505425c23e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505425c23e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500"/>
              <a:t>In our VGG baseline, each block has two 3×3 convolution layers with ReLU activation, followed by MaxPooling.</a:t>
            </a:r>
            <a:endParaRPr sz="1500"/>
          </a:p>
          <a:p>
            <a:pPr indent="0" lvl="0" marL="0" rtl="0" algn="l">
              <a:lnSpc>
                <a:spcPct val="115000"/>
              </a:lnSpc>
              <a:spcBef>
                <a:spcPts val="1200"/>
              </a:spcBef>
              <a:spcAft>
                <a:spcPts val="1200"/>
              </a:spcAft>
              <a:buNone/>
            </a:pPr>
            <a:r>
              <a:rPr lang="zh-CN" sz="1500"/>
              <a:t>The number of channels increases from 64 to 128, and then to 256.</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504e0c85a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504e0c85a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zh-CN">
                <a:solidFill>
                  <a:schemeClr val="dk1"/>
                </a:solidFill>
              </a:rPr>
              <a:t>cnn的training accouracy稳步桑上升到0.85左右，traning loss稳定下降到0,4左右，validation的loss和accuracy有些波动但是总体走势平稳，不过validation accuracy最高只到0.75左右，但我们在之后的implement部分会进行优化的介绍</a:t>
            </a:r>
            <a:endParaRPr>
              <a:solidFill>
                <a:schemeClr val="dk1"/>
              </a:solidFill>
            </a:endParaRPr>
          </a:p>
          <a:p>
            <a:pPr indent="0" lvl="0" marL="0" rtl="0" algn="l">
              <a:lnSpc>
                <a:spcPct val="115000"/>
              </a:lnSpc>
              <a:spcBef>
                <a:spcPts val="1200"/>
              </a:spcBef>
              <a:spcAft>
                <a:spcPts val="0"/>
              </a:spcAft>
              <a:buNone/>
            </a:pPr>
            <a:r>
              <a:rPr lang="zh-CN">
                <a:solidFill>
                  <a:schemeClr val="dk1"/>
                </a:solidFill>
              </a:rPr>
              <a:t>For CNN, the training accuracy steadily increased to 0.85, while the training loss steadily dropped to about 0.4.</a:t>
            </a:r>
            <a:endParaRPr>
              <a:solidFill>
                <a:schemeClr val="dk1"/>
              </a:solidFill>
            </a:endParaRPr>
          </a:p>
          <a:p>
            <a:pPr indent="0" lvl="0" marL="0" rtl="0" algn="l">
              <a:lnSpc>
                <a:spcPct val="115000"/>
              </a:lnSpc>
              <a:spcBef>
                <a:spcPts val="1200"/>
              </a:spcBef>
              <a:spcAft>
                <a:spcPts val="0"/>
              </a:spcAft>
              <a:buNone/>
            </a:pPr>
            <a:r>
              <a:rPr lang="zh-CN">
                <a:solidFill>
                  <a:schemeClr val="dk1"/>
                </a:solidFill>
              </a:rPr>
              <a:t>The validation accuracy and loss had some ups and downs, but overall they stayed pretty stable.</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505425c23e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505425c23e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zh-CN">
                <a:solidFill>
                  <a:schemeClr val="dk1"/>
                </a:solidFill>
              </a:rPr>
              <a:t>resent</a:t>
            </a:r>
            <a:r>
              <a:rPr lang="zh-CN">
                <a:solidFill>
                  <a:schemeClr val="dk1"/>
                </a:solidFill>
              </a:rPr>
              <a:t>的training accouracy稳步桑上升到0.9左右，traning loss稳定下降到0,2左右，但是validation的loss和accuracy非常陡峭变化不定，甚至总体上validation accuracy呈现下降趋势，这代表着可能出现过拟合，但是因为traning的优秀表现，我们还是在后续进行了优化</a:t>
            </a:r>
            <a:endParaRPr/>
          </a:p>
          <a:p>
            <a:pPr indent="0" lvl="0" marL="0" rtl="0" algn="l">
              <a:lnSpc>
                <a:spcPct val="115000"/>
              </a:lnSpc>
              <a:spcBef>
                <a:spcPts val="1200"/>
              </a:spcBef>
              <a:spcAft>
                <a:spcPts val="0"/>
              </a:spcAft>
              <a:buNone/>
            </a:pPr>
            <a:r>
              <a:rPr lang="zh-CN"/>
              <a:t>For ResNet, the training accuracy steadily increased to 0.9, and the training loss steadily dropped to 0.2.</a:t>
            </a:r>
            <a:endParaRPr/>
          </a:p>
          <a:p>
            <a:pPr indent="0" lvl="0" marL="0" rtl="0" algn="l">
              <a:lnSpc>
                <a:spcPct val="115000"/>
              </a:lnSpc>
              <a:spcBef>
                <a:spcPts val="1200"/>
              </a:spcBef>
              <a:spcAft>
                <a:spcPts val="0"/>
              </a:spcAft>
              <a:buNone/>
            </a:pPr>
            <a:r>
              <a:rPr lang="zh-CN"/>
              <a:t>However, the validation loss and accuracy changed sharply and irregularly, with the validation accuracy even showing an overall downward trend.</a:t>
            </a:r>
            <a:endParaRPr/>
          </a:p>
          <a:p>
            <a:pPr indent="0" lvl="0" marL="0" rtl="0" algn="l">
              <a:lnSpc>
                <a:spcPct val="115000"/>
              </a:lnSpc>
              <a:spcBef>
                <a:spcPts val="1200"/>
              </a:spcBef>
              <a:spcAft>
                <a:spcPts val="0"/>
              </a:spcAft>
              <a:buNone/>
            </a:pPr>
            <a:r>
              <a:rPr lang="zh-CN"/>
              <a:t>This suggests possible overfitting.</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50734d821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50734d821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Clr>
                <a:schemeClr val="dk1"/>
              </a:buClr>
              <a:buSzPts val="1100"/>
              <a:buFont typeface="Arial"/>
              <a:buNone/>
            </a:pPr>
            <a:r>
              <a:rPr lang="zh-CN"/>
              <a:t>Here are the confusion matrices for the two models.</a:t>
            </a:r>
            <a:endParaRPr/>
          </a:p>
          <a:p>
            <a:pPr indent="0" lvl="0" marL="381000" marR="381000" rtl="0" algn="l">
              <a:lnSpc>
                <a:spcPct val="115000"/>
              </a:lnSpc>
              <a:spcBef>
                <a:spcPts val="1200"/>
              </a:spcBef>
              <a:spcAft>
                <a:spcPts val="0"/>
              </a:spcAft>
              <a:buClr>
                <a:schemeClr val="dk1"/>
              </a:buClr>
              <a:buSzPts val="1100"/>
              <a:buFont typeface="Arial"/>
              <a:buNone/>
            </a:pPr>
            <a:r>
              <a:rPr lang="zh-CN"/>
              <a:t>Labels 0 to 7 represent different emotions.</a:t>
            </a:r>
            <a:endParaRPr/>
          </a:p>
          <a:p>
            <a:pPr indent="0" lvl="0" marL="381000" marR="381000" rtl="0" algn="l">
              <a:lnSpc>
                <a:spcPct val="115000"/>
              </a:lnSpc>
              <a:spcBef>
                <a:spcPts val="1200"/>
              </a:spcBef>
              <a:spcAft>
                <a:spcPts val="0"/>
              </a:spcAft>
              <a:buClr>
                <a:schemeClr val="dk1"/>
              </a:buClr>
              <a:buSzPts val="1100"/>
              <a:buFont typeface="Arial"/>
              <a:buNone/>
            </a:pPr>
            <a:r>
              <a:rPr lang="zh-CN"/>
              <a:t>If the numbers on the diagonal are close to 1, it means the model is doing a good job.</a:t>
            </a:r>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504e0c85a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504e0c85a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The VGG model showed poor performance.</a:t>
            </a:r>
            <a:endParaRPr/>
          </a:p>
          <a:p>
            <a:pPr indent="0" lvl="0" marL="0" rtl="0" algn="l">
              <a:spcBef>
                <a:spcPts val="0"/>
              </a:spcBef>
              <a:spcAft>
                <a:spcPts val="0"/>
              </a:spcAft>
              <a:buClr>
                <a:schemeClr val="dk1"/>
              </a:buClr>
              <a:buSzPts val="1100"/>
              <a:buFont typeface="Arial"/>
              <a:buNone/>
            </a:pPr>
            <a:r>
              <a:rPr lang="zh-CN"/>
              <a:t>Both training and validation accuracy remained low, around 47%, with almost no improvement over the epochs.</a:t>
            </a:r>
            <a:endParaRPr/>
          </a:p>
          <a:p>
            <a:pPr indent="0" lvl="0" marL="0" marR="381000" rtl="0" algn="l">
              <a:lnSpc>
                <a:spcPct val="115000"/>
              </a:lnSpc>
              <a:spcBef>
                <a:spcPts val="1200"/>
              </a:spcBef>
              <a:spcAft>
                <a:spcPts val="1200"/>
              </a:spcAft>
              <a:buNone/>
            </a:pPr>
            <a:r>
              <a:rPr lang="zh-CN"/>
              <a:t>from the confusion matrix, we could see it ONLY predicted the "happy" emotion.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505425c23e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505425c23e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zh-CN" sz="1000">
                <a:solidFill>
                  <a:schemeClr val="dk1"/>
                </a:solidFill>
              </a:rPr>
              <a:t>CNN and ResNet achieved 66–68% accuracy, while VGG has low  accuracy.</a:t>
            </a:r>
            <a:endParaRPr sz="10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zh-CN" sz="1000">
                <a:solidFill>
                  <a:schemeClr val="dk1"/>
                </a:solidFill>
              </a:rPr>
              <a:t> CNN loss is 1.35,VGG loss is 1.48,while Resnet loss is 2.06 , which is high</a:t>
            </a:r>
            <a:endParaRPr sz="1000">
              <a:solidFill>
                <a:schemeClr val="dk1"/>
              </a:solidFill>
            </a:endParaRPr>
          </a:p>
          <a:p>
            <a:pPr indent="0" lvl="0" marL="0" rtl="0" algn="l">
              <a:spcBef>
                <a:spcPts val="4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505425c23e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505425c23e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CNN good an stable</a:t>
            </a:r>
            <a:endParaRPr/>
          </a:p>
          <a:p>
            <a:pPr indent="0" lvl="0" marL="0" rtl="0" algn="l">
              <a:spcBef>
                <a:spcPts val="0"/>
              </a:spcBef>
              <a:spcAft>
                <a:spcPts val="0"/>
              </a:spcAft>
              <a:buNone/>
            </a:pPr>
            <a:r>
              <a:rPr lang="zh-CN"/>
              <a:t>ResNet good in training but unstable validation </a:t>
            </a:r>
            <a:endParaRPr/>
          </a:p>
          <a:p>
            <a:pPr indent="0" lvl="0" marL="0" rtl="0" algn="l">
              <a:spcBef>
                <a:spcPts val="0"/>
              </a:spcBef>
              <a:spcAft>
                <a:spcPts val="0"/>
              </a:spcAft>
              <a:buNone/>
            </a:pPr>
            <a:r>
              <a:rPr lang="zh-CN"/>
              <a:t>VGG poor performance</a:t>
            </a:r>
            <a:endParaRPr/>
          </a:p>
          <a:p>
            <a:pPr indent="0" lvl="0" marL="0" rtl="0" algn="l">
              <a:spcBef>
                <a:spcPts val="0"/>
              </a:spcBef>
              <a:spcAft>
                <a:spcPts val="0"/>
              </a:spcAft>
              <a:buNone/>
            </a:pPr>
            <a:r>
              <a:rPr lang="zh-CN"/>
              <a:t>improve CNN and ResNet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504e0c85a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504e0c85a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We wanna build a better CNN. We first tried to improve the network structure by add one more layer, and then tried add one more layer again, and also tried to delete one layer from the </a:t>
            </a:r>
            <a:r>
              <a:rPr lang="zh-CN"/>
              <a:t>baseline</a:t>
            </a:r>
            <a:r>
              <a:rPr lang="zh-CN"/>
              <a:t> model. and </a:t>
            </a:r>
            <a:r>
              <a:rPr lang="zh-CN">
                <a:solidFill>
                  <a:schemeClr val="dk1"/>
                </a:solidFill>
              </a:rPr>
              <a:t>each network was trained and evaluated for 20 epochs under the same conditions. The results indicate that model (a), with one additional layer, achieved the best performance among the three modifications.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504e0c85a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504e0c85a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zh-CN" sz="1500">
                <a:latin typeface="Lato"/>
                <a:ea typeface="Lato"/>
                <a:cs typeface="Lato"/>
                <a:sym typeface="Lato"/>
              </a:rPr>
              <a:t>Hi we are jingyi haoxian andrew and adam, our project is to develop a facial expression </a:t>
            </a:r>
            <a:r>
              <a:rPr lang="zh-CN" sz="1500">
                <a:latin typeface="Lato"/>
                <a:ea typeface="Lato"/>
                <a:cs typeface="Lato"/>
                <a:sym typeface="Lato"/>
              </a:rPr>
              <a:t>recognition</a:t>
            </a:r>
            <a:r>
              <a:rPr lang="zh-CN" sz="1500">
                <a:latin typeface="Lato"/>
                <a:ea typeface="Lato"/>
                <a:cs typeface="Lato"/>
                <a:sym typeface="Lato"/>
              </a:rPr>
              <a:t> system….</a:t>
            </a:r>
            <a:endParaRPr sz="15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50668cf6b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50668cf6b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We then performed hypertuning on two parameters which are batch size and learning rate, and the grid search result gave us a best parameter combination. The batch size should be 256 and the learning rate should be 0.01.</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505425c23e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505425c23e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And then </a:t>
            </a:r>
            <a:r>
              <a:rPr lang="zh-CN"/>
              <a:t>we</a:t>
            </a:r>
            <a:r>
              <a:rPr lang="zh-CN"/>
              <a:t> train the network for 100 epochs, the plot shows that the </a:t>
            </a:r>
            <a:r>
              <a:rPr lang="zh-CN"/>
              <a:t>training</a:t>
            </a:r>
            <a:r>
              <a:rPr lang="zh-CN"/>
              <a:t> process was very steady, the model </a:t>
            </a:r>
            <a:r>
              <a:rPr lang="zh-CN"/>
              <a:t>fits well.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50734d821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50734d821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zh-CN" sz="1600">
                <a:solidFill>
                  <a:schemeClr val="dk1"/>
                </a:solidFill>
                <a:latin typeface="Lato"/>
                <a:ea typeface="Lato"/>
                <a:cs typeface="Lato"/>
                <a:sym typeface="Lato"/>
              </a:rPr>
              <a:t>0: Neutral, 1: Happiness, 2: Sadness, 3: Surprise, 4: Fear, 5: Disgust, 6: Anger, 7: Contempt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50668cf6b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50668cf6b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Although the </a:t>
            </a:r>
            <a:r>
              <a:rPr lang="zh-CN"/>
              <a:t>baseline</a:t>
            </a:r>
            <a:r>
              <a:rPr lang="zh-CN"/>
              <a:t> model have a better performance on training set, the hypertuned model </a:t>
            </a:r>
            <a:r>
              <a:rPr lang="zh-CN"/>
              <a:t>delivered better prediction result. As we can see, the best_model has lower validation loss and higher validation accuracy than the baseline model.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504e0c85ae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504e0c85ae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To attempt to improve our baseline RESNET performance, we use a resnet50 architecture with 50 weight layers. We added in an SE block or squeeze and excitation. This is an attentional layer and allows the model to focus on features such as mouth and eyes rather than the background. We also added data augmentation such as random horizontal flips in order to avoid overfitting/memorization of the train set. For our data, larger input size has more details and more features that the model can pick up on. The adam optimizer adapts the learning rate. affectnet is large and multidimensional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504e0c85ae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504e0c85ae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These are the loss and accuracy plots of the training and validation sets during the resnet training. As you can see the training accuracy reaches almost 100% showing overfitting despite added data augmentation. To combat this I have adding weight decay to our adam optimizer, early stopping, and even more data augmentation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56b15d8ce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56b15d8c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This is our confusion </a:t>
            </a:r>
            <a:r>
              <a:rPr lang="zh-CN"/>
              <a:t>matrix</a:t>
            </a:r>
            <a:r>
              <a:rPr lang="zh-CN"/>
              <a:t> for the output of the resnet model. It has been normalized for each row/column to add up to 1 because there are not even amounts of images for each face. final test accuracy for this model was 72.87%</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50894162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50894162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508941622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508941622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508941622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508941622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504e0c85ae_1_1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504e0c85ae_1_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500"/>
              <a:t>here is an example chart, our task is to reconginize these emotions correctly</a:t>
            </a:r>
            <a:endParaRPr sz="15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508941622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508941622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508941622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508941622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508941622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508941622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504e0c85ae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504e0c85ae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505425c23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505425c23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504e0c85a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504e0c85a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56b15d8ce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56b15d8ce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504e0c85a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504e0c85a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CN">
                <a:solidFill>
                  <a:schemeClr val="dk1"/>
                </a:solidFill>
              </a:rPr>
              <a:t>CNN is what we are all familiar with, it is mainly used to process data with spatial structure</a:t>
            </a:r>
            <a:r>
              <a:rPr lang="zh-CN">
                <a:solidFill>
                  <a:schemeClr val="dk1"/>
                </a:solidFill>
              </a:rPr>
              <a:t>, such as 2D images and 1D audio.</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505425c23e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505425c23e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zh-CN">
                <a:solidFill>
                  <a:srgbClr val="695D46"/>
                </a:solidFill>
              </a:rPr>
              <a:t>And </a:t>
            </a:r>
            <a:r>
              <a:rPr lang="zh-CN">
                <a:solidFill>
                  <a:srgbClr val="695D46"/>
                </a:solidFill>
              </a:rPr>
              <a:t>We decided to use the CNN network built in a related paper which achieved a high accuracy on FER dataset as our baseline model. It’s a five-layer model, which has 4 convolutuonal blocks and 1 fully connected layer.</a:t>
            </a:r>
            <a:br>
              <a:rPr lang="zh-CN">
                <a:solidFill>
                  <a:srgbClr val="695D46"/>
                </a:solidFill>
              </a:rPr>
            </a:b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504e0c85ae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504e0c85ae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1"/>
              </a:buClr>
              <a:buSzPts val="1800"/>
              <a:buFont typeface="Lato"/>
              <a:buChar char="●"/>
            </a:pPr>
            <a:r>
              <a:rPr lang="zh-CN" sz="1700">
                <a:solidFill>
                  <a:schemeClr val="dk1"/>
                </a:solidFill>
                <a:latin typeface="Lato"/>
                <a:ea typeface="Lato"/>
                <a:cs typeface="Lato"/>
                <a:sym typeface="Lato"/>
              </a:rPr>
              <a:t>ResNet introduces residual connections, also known as skip connections, by adding the input back to the output, following the formula z = F(x) + x.</a:t>
            </a:r>
            <a:endParaRPr sz="17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zh-CN" sz="1700">
                <a:solidFill>
                  <a:schemeClr val="dk1"/>
                </a:solidFill>
                <a:latin typeface="Lato"/>
                <a:ea typeface="Lato"/>
                <a:cs typeface="Lato"/>
                <a:sym typeface="Lato"/>
              </a:rPr>
              <a:t>F(x) is </a:t>
            </a:r>
            <a:r>
              <a:rPr lang="zh-CN" sz="1700">
                <a:solidFill>
                  <a:schemeClr val="dk1"/>
                </a:solidFill>
                <a:latin typeface="Lato"/>
                <a:ea typeface="Lato"/>
                <a:cs typeface="Lato"/>
                <a:sym typeface="Lato"/>
              </a:rPr>
              <a:t>transformation</a:t>
            </a:r>
            <a:r>
              <a:rPr lang="zh-CN" sz="1700">
                <a:solidFill>
                  <a:schemeClr val="dk1"/>
                </a:solidFill>
                <a:latin typeface="Lato"/>
                <a:ea typeface="Lato"/>
                <a:cs typeface="Lato"/>
                <a:sym typeface="Lato"/>
              </a:rPr>
              <a:t> of two convolution layers, batch normalization, and ReLU.</a:t>
            </a:r>
            <a:endParaRPr sz="1700">
              <a:solidFill>
                <a:schemeClr val="dk1"/>
              </a:solidFill>
              <a:latin typeface="Lato"/>
              <a:ea typeface="Lato"/>
              <a:cs typeface="Lato"/>
              <a:sym typeface="Lato"/>
            </a:endParaRPr>
          </a:p>
          <a:p>
            <a:pPr indent="0" lvl="0" marL="457200" rtl="0" algn="l">
              <a:lnSpc>
                <a:spcPct val="150000"/>
              </a:lnSpc>
              <a:spcBef>
                <a:spcPts val="1200"/>
              </a:spcBef>
              <a:spcAft>
                <a:spcPts val="1200"/>
              </a:spcAft>
              <a:buNone/>
            </a:pPr>
            <a:r>
              <a:t/>
            </a:r>
            <a:endParaRPr sz="1300">
              <a:solidFill>
                <a:schemeClr val="dk1"/>
              </a:solidFill>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yz0328@bu.edu" TargetMode="External"/><Relationship Id="rId4" Type="http://schemas.openxmlformats.org/officeDocument/2006/relationships/hyperlink" Target="mailto:rhx2000@bu.edu" TargetMode="External"/><Relationship Id="rId5" Type="http://schemas.openxmlformats.org/officeDocument/2006/relationships/hyperlink" Target="mailto:aynguyen@bu.edu" TargetMode="External"/><Relationship Id="rId6" Type="http://schemas.openxmlformats.org/officeDocument/2006/relationships/hyperlink" Target="mailto:adammhal@bu.edu" TargetMode="External"/><Relationship Id="rId7" Type="http://schemas.openxmlformats.org/officeDocument/2006/relationships/hyperlink" Target="https://drive.google.com/drive/u/1/folders/1MdR9WIQ8Kbv_Aq7Bg2KntPREfKzp0Ut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608875" y="1122750"/>
            <a:ext cx="5914800" cy="2088600"/>
          </a:xfrm>
          <a:prstGeom prst="rect">
            <a:avLst/>
          </a:prstGeom>
          <a:noFill/>
        </p:spPr>
        <p:txBody>
          <a:bodyPr anchorCtr="0" anchor="b" bIns="91425" lIns="91425" spcFirstLastPara="1" rIns="91425" wrap="square" tIns="91425">
            <a:normAutofit/>
          </a:bodyPr>
          <a:lstStyle/>
          <a:p>
            <a:pPr indent="0" lvl="0" marL="0" rtl="0" algn="ctr">
              <a:spcBef>
                <a:spcPts val="0"/>
              </a:spcBef>
              <a:spcAft>
                <a:spcPts val="0"/>
              </a:spcAft>
              <a:buNone/>
            </a:pPr>
            <a:r>
              <a:rPr lang="zh-CN"/>
              <a:t>Facial </a:t>
            </a:r>
            <a:r>
              <a:rPr lang="zh-CN"/>
              <a:t>Expression </a:t>
            </a:r>
            <a:r>
              <a:rPr lang="zh-CN"/>
              <a:t>recognition (FER)</a:t>
            </a:r>
            <a:endParaRPr/>
          </a:p>
        </p:txBody>
      </p:sp>
      <p:sp>
        <p:nvSpPr>
          <p:cNvPr id="67" name="Google Shape;67;p13"/>
          <p:cNvSpPr txBox="1"/>
          <p:nvPr>
            <p:ph idx="1" type="subTitle"/>
          </p:nvPr>
        </p:nvSpPr>
        <p:spPr>
          <a:xfrm>
            <a:off x="1226925" y="3379800"/>
            <a:ext cx="6759600" cy="787200"/>
          </a:xfrm>
          <a:prstGeom prst="rect">
            <a:avLst/>
          </a:prstGeom>
          <a:noFill/>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688"/>
              <a:buNone/>
            </a:pPr>
            <a:r>
              <a:rPr i="1" lang="zh-CN" sz="1100">
                <a:solidFill>
                  <a:srgbClr val="222222"/>
                </a:solidFill>
                <a:highlight>
                  <a:srgbClr val="FFFFFF"/>
                </a:highlight>
                <a:latin typeface="Lato"/>
                <a:ea typeface="Lato"/>
                <a:cs typeface="Lato"/>
                <a:sym typeface="Lato"/>
              </a:rPr>
              <a:t>Jingyi Zhang, </a:t>
            </a:r>
            <a:r>
              <a:rPr i="1" lang="zh-CN" sz="1100">
                <a:solidFill>
                  <a:srgbClr val="222222"/>
                </a:solidFill>
                <a:highlight>
                  <a:srgbClr val="FFFFFF"/>
                </a:highlight>
                <a:latin typeface="Lato"/>
                <a:ea typeface="Lato"/>
                <a:cs typeface="Lato"/>
                <a:sym typeface="Lato"/>
              </a:rPr>
              <a:t>Haoxian Ruan, Andrew Nguyen and Adam Mhal</a:t>
            </a:r>
            <a:endParaRPr i="1" sz="1100">
              <a:solidFill>
                <a:srgbClr val="222222"/>
              </a:solidFill>
              <a:highlight>
                <a:srgbClr val="FFFFFF"/>
              </a:highlight>
              <a:latin typeface="Lato"/>
              <a:ea typeface="Lato"/>
              <a:cs typeface="Lato"/>
              <a:sym typeface="Lato"/>
            </a:endParaRPr>
          </a:p>
          <a:p>
            <a:pPr indent="0" lvl="0" marL="0" rtl="0" algn="ctr">
              <a:lnSpc>
                <a:spcPct val="115000"/>
              </a:lnSpc>
              <a:spcBef>
                <a:spcPts val="0"/>
              </a:spcBef>
              <a:spcAft>
                <a:spcPts val="0"/>
              </a:spcAft>
              <a:buSzPts val="688"/>
              <a:buNone/>
            </a:pPr>
            <a:r>
              <a:rPr i="1" lang="zh-CN" sz="1100" u="sng">
                <a:solidFill>
                  <a:srgbClr val="1155CC"/>
                </a:solidFill>
                <a:latin typeface="Lato"/>
                <a:ea typeface="Lato"/>
                <a:cs typeface="Lato"/>
                <a:sym typeface="Lato"/>
                <a:hlinkClick r:id="rId3">
                  <a:extLst>
                    <a:ext uri="{A12FA001-AC4F-418D-AE19-62706E023703}">
                      <ahyp:hlinkClr val="tx"/>
                    </a:ext>
                  </a:extLst>
                </a:hlinkClick>
              </a:rPr>
              <a:t>jyz0328@bu.edu</a:t>
            </a:r>
            <a:r>
              <a:rPr i="1" lang="zh-CN" sz="1100">
                <a:solidFill>
                  <a:schemeClr val="dk1"/>
                </a:solidFill>
                <a:latin typeface="Lato"/>
                <a:ea typeface="Lato"/>
                <a:cs typeface="Lato"/>
                <a:sym typeface="Lato"/>
              </a:rPr>
              <a:t>, </a:t>
            </a:r>
            <a:r>
              <a:rPr i="1" lang="zh-CN" sz="1068" u="sng">
                <a:solidFill>
                  <a:srgbClr val="1155CC"/>
                </a:solidFill>
                <a:highlight>
                  <a:srgbClr val="FFFFFF"/>
                </a:highlight>
                <a:latin typeface="Lato"/>
                <a:ea typeface="Lato"/>
                <a:cs typeface="Lato"/>
                <a:sym typeface="Lato"/>
                <a:hlinkClick r:id="rId4">
                  <a:extLst>
                    <a:ext uri="{A12FA001-AC4F-418D-AE19-62706E023703}">
                      <ahyp:hlinkClr val="tx"/>
                    </a:ext>
                  </a:extLst>
                </a:hlinkClick>
              </a:rPr>
              <a:t>rhx2000@bu.edu</a:t>
            </a:r>
            <a:r>
              <a:rPr i="1" lang="zh-CN" sz="1068">
                <a:solidFill>
                  <a:srgbClr val="222222"/>
                </a:solidFill>
                <a:highlight>
                  <a:srgbClr val="FFFFFF"/>
                </a:highlight>
                <a:latin typeface="Lato"/>
                <a:ea typeface="Lato"/>
                <a:cs typeface="Lato"/>
                <a:sym typeface="Lato"/>
              </a:rPr>
              <a:t>, </a:t>
            </a:r>
            <a:r>
              <a:rPr i="1" lang="zh-CN" sz="1068" u="sng">
                <a:solidFill>
                  <a:srgbClr val="1155CC"/>
                </a:solidFill>
                <a:highlight>
                  <a:srgbClr val="FFFFFF"/>
                </a:highlight>
                <a:latin typeface="Lato"/>
                <a:ea typeface="Lato"/>
                <a:cs typeface="Lato"/>
                <a:sym typeface="Lato"/>
                <a:hlinkClick r:id="rId5">
                  <a:extLst>
                    <a:ext uri="{A12FA001-AC4F-418D-AE19-62706E023703}">
                      <ahyp:hlinkClr val="tx"/>
                    </a:ext>
                  </a:extLst>
                </a:hlinkClick>
              </a:rPr>
              <a:t>aynguyen@bu.edu</a:t>
            </a:r>
            <a:r>
              <a:rPr lang="zh-CN" sz="1100">
                <a:solidFill>
                  <a:schemeClr val="dk1"/>
                </a:solidFill>
                <a:latin typeface="Lato"/>
                <a:ea typeface="Lato"/>
                <a:cs typeface="Lato"/>
                <a:sym typeface="Lato"/>
              </a:rPr>
              <a:t> , </a:t>
            </a:r>
            <a:r>
              <a:rPr i="1" lang="zh-CN" sz="1068" u="sng">
                <a:solidFill>
                  <a:srgbClr val="1155CC"/>
                </a:solidFill>
                <a:highlight>
                  <a:srgbClr val="FFFFFF"/>
                </a:highlight>
                <a:latin typeface="Lato"/>
                <a:ea typeface="Lato"/>
                <a:cs typeface="Lato"/>
                <a:sym typeface="Lato"/>
                <a:hlinkClick r:id="rId6">
                  <a:extLst>
                    <a:ext uri="{A12FA001-AC4F-418D-AE19-62706E023703}">
                      <ahyp:hlinkClr val="tx"/>
                    </a:ext>
                  </a:extLst>
                </a:hlinkClick>
              </a:rPr>
              <a:t>adammhal@bu.edu</a:t>
            </a:r>
            <a:endParaRPr i="1" sz="1100">
              <a:solidFill>
                <a:srgbClr val="222222"/>
              </a:solidFill>
              <a:highlight>
                <a:srgbClr val="FFFFFF"/>
              </a:highlight>
              <a:latin typeface="Lato"/>
              <a:ea typeface="Lato"/>
              <a:cs typeface="Lato"/>
              <a:sym typeface="Lato"/>
            </a:endParaRPr>
          </a:p>
        </p:txBody>
      </p:sp>
      <p:sp>
        <p:nvSpPr>
          <p:cNvPr id="68" name="Google Shape;68;p13"/>
          <p:cNvSpPr txBox="1"/>
          <p:nvPr/>
        </p:nvSpPr>
        <p:spPr>
          <a:xfrm>
            <a:off x="6701750" y="2129750"/>
            <a:ext cx="2465400" cy="461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
        <p:nvSpPr>
          <p:cNvPr id="69" name="Google Shape;69;p13"/>
          <p:cNvSpPr txBox="1"/>
          <p:nvPr>
            <p:ph idx="1" type="subTitle"/>
          </p:nvPr>
        </p:nvSpPr>
        <p:spPr>
          <a:xfrm>
            <a:off x="1329750" y="4335450"/>
            <a:ext cx="6759600" cy="787200"/>
          </a:xfrm>
          <a:prstGeom prst="rect">
            <a:avLst/>
          </a:prstGeom>
          <a:noFill/>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688"/>
              <a:buNone/>
            </a:pPr>
            <a:r>
              <a:rPr i="1" lang="zh-CN" sz="1100">
                <a:solidFill>
                  <a:srgbClr val="222222"/>
                </a:solidFill>
                <a:highlight>
                  <a:srgbClr val="FFFFFF"/>
                </a:highlight>
                <a:latin typeface="Lato"/>
                <a:ea typeface="Lato"/>
                <a:cs typeface="Lato"/>
                <a:sym typeface="Lato"/>
              </a:rPr>
              <a:t>link for </a:t>
            </a:r>
            <a:r>
              <a:rPr i="1" lang="zh-CN" sz="1100">
                <a:solidFill>
                  <a:srgbClr val="222222"/>
                </a:solidFill>
                <a:highlight>
                  <a:srgbClr val="FFFFFF"/>
                </a:highlight>
                <a:latin typeface="Lato"/>
                <a:ea typeface="Lato"/>
                <a:cs typeface="Lato"/>
                <a:sym typeface="Lato"/>
              </a:rPr>
              <a:t>google</a:t>
            </a:r>
            <a:r>
              <a:rPr i="1" lang="zh-CN" sz="1100">
                <a:solidFill>
                  <a:srgbClr val="222222"/>
                </a:solidFill>
                <a:highlight>
                  <a:srgbClr val="FFFFFF"/>
                </a:highlight>
                <a:latin typeface="Lato"/>
                <a:ea typeface="Lato"/>
                <a:cs typeface="Lato"/>
                <a:sym typeface="Lato"/>
              </a:rPr>
              <a:t> drive: </a:t>
            </a:r>
            <a:r>
              <a:rPr i="1" lang="zh-CN" sz="1100" u="sng">
                <a:solidFill>
                  <a:schemeClr val="hlink"/>
                </a:solidFill>
                <a:highlight>
                  <a:srgbClr val="FFFFFF"/>
                </a:highlight>
                <a:latin typeface="Lato"/>
                <a:ea typeface="Lato"/>
                <a:cs typeface="Lato"/>
                <a:sym typeface="Lato"/>
                <a:hlinkClick r:id="rId7"/>
              </a:rPr>
              <a:t>https://drive.google.com/drive/u/1/folders/1MdR9WIQ8Kbv_Aq7Bg2KntPREfKzp0Utv</a:t>
            </a:r>
            <a:endParaRPr i="1" sz="1100">
              <a:solidFill>
                <a:srgbClr val="222222"/>
              </a:solidFill>
              <a:highlight>
                <a:srgbClr val="FFFFFF"/>
              </a:highlight>
              <a:latin typeface="Lato"/>
              <a:ea typeface="Lato"/>
              <a:cs typeface="Lato"/>
              <a:sym typeface="Lato"/>
            </a:endParaRPr>
          </a:p>
          <a:p>
            <a:pPr indent="0" lvl="0" marL="0" rtl="0" algn="ctr">
              <a:lnSpc>
                <a:spcPct val="115000"/>
              </a:lnSpc>
              <a:spcBef>
                <a:spcPts val="0"/>
              </a:spcBef>
              <a:spcAft>
                <a:spcPts val="0"/>
              </a:spcAft>
              <a:buSzPts val="688"/>
              <a:buNone/>
            </a:pPr>
            <a:r>
              <a:t/>
            </a:r>
            <a:endParaRPr i="1" sz="1100">
              <a:solidFill>
                <a:srgbClr val="222222"/>
              </a:solidFill>
              <a:highlight>
                <a:srgbClr val="FFFFFF"/>
              </a:highlight>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214425" y="822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RESNET- baseline code build  </a:t>
            </a:r>
            <a:endParaRPr/>
          </a:p>
          <a:p>
            <a:pPr indent="0" lvl="0" marL="0" rtl="0" algn="l">
              <a:spcBef>
                <a:spcPts val="0"/>
              </a:spcBef>
              <a:spcAft>
                <a:spcPts val="0"/>
              </a:spcAft>
              <a:buClr>
                <a:schemeClr val="dk1"/>
              </a:buClr>
              <a:buSzPct val="30555"/>
              <a:buFont typeface="Arial"/>
              <a:buNone/>
            </a:pPr>
            <a:r>
              <a:t/>
            </a:r>
            <a:endParaRPr/>
          </a:p>
        </p:txBody>
      </p:sp>
      <p:sp>
        <p:nvSpPr>
          <p:cNvPr id="127" name="Google Shape;127;p22"/>
          <p:cNvSpPr txBox="1"/>
          <p:nvPr>
            <p:ph idx="1" type="body"/>
          </p:nvPr>
        </p:nvSpPr>
        <p:spPr>
          <a:xfrm>
            <a:off x="214425" y="789625"/>
            <a:ext cx="3745200" cy="427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zh-CN" sz="1600">
                <a:solidFill>
                  <a:srgbClr val="000000"/>
                </a:solidFill>
                <a:latin typeface="Lato"/>
                <a:ea typeface="Lato"/>
                <a:cs typeface="Lato"/>
                <a:sym typeface="Lato"/>
              </a:rPr>
              <a:t>Define Residual Block:</a:t>
            </a:r>
            <a:endParaRPr b="1" sz="1600">
              <a:solidFill>
                <a:srgbClr val="000000"/>
              </a:solidFill>
              <a:latin typeface="Lato"/>
              <a:ea typeface="Lato"/>
              <a:cs typeface="Lato"/>
              <a:sym typeface="Lato"/>
            </a:endParaRPr>
          </a:p>
          <a:p>
            <a:pPr indent="-330200" lvl="0" marL="457200" rtl="0" algn="l">
              <a:spcBef>
                <a:spcPts val="1200"/>
              </a:spcBef>
              <a:spcAft>
                <a:spcPts val="0"/>
              </a:spcAft>
              <a:buClr>
                <a:srgbClr val="000000"/>
              </a:buClr>
              <a:buSzPts val="1600"/>
              <a:buFont typeface="Lato"/>
              <a:buChar char="●"/>
            </a:pPr>
            <a:r>
              <a:rPr lang="zh-CN" sz="1600">
                <a:solidFill>
                  <a:srgbClr val="000000"/>
                </a:solidFill>
                <a:latin typeface="Lato"/>
                <a:ea typeface="Lato"/>
                <a:cs typeface="Lato"/>
                <a:sym typeface="Lato"/>
              </a:rPr>
              <a:t>Two 3×3 convolutions + BatchNorm + ReLU</a:t>
            </a:r>
            <a:endParaRPr sz="1600">
              <a:solidFill>
                <a:srgbClr val="000000"/>
              </a:solidFill>
              <a:latin typeface="Lato"/>
              <a:ea typeface="Lato"/>
              <a:cs typeface="Lato"/>
              <a:sym typeface="Lato"/>
            </a:endParaRPr>
          </a:p>
          <a:p>
            <a:pPr indent="-330200" lvl="0" marL="457200" rtl="0" algn="l">
              <a:spcBef>
                <a:spcPts val="0"/>
              </a:spcBef>
              <a:spcAft>
                <a:spcPts val="0"/>
              </a:spcAft>
              <a:buClr>
                <a:srgbClr val="000000"/>
              </a:buClr>
              <a:buSzPts val="1600"/>
              <a:buFont typeface="Lato"/>
              <a:buChar char="●"/>
            </a:pPr>
            <a:r>
              <a:rPr lang="zh-CN" sz="1600">
                <a:solidFill>
                  <a:srgbClr val="000000"/>
                </a:solidFill>
                <a:latin typeface="Lato"/>
                <a:ea typeface="Lato"/>
                <a:cs typeface="Lato"/>
                <a:sym typeface="Lato"/>
              </a:rPr>
              <a:t>Add skip connection (adjust with 1×1 conv if needed)</a:t>
            </a:r>
            <a:endParaRPr sz="1600">
              <a:solidFill>
                <a:srgbClr val="000000"/>
              </a:solidFill>
              <a:latin typeface="Lato"/>
              <a:ea typeface="Lato"/>
              <a:cs typeface="Lato"/>
              <a:sym typeface="Lato"/>
            </a:endParaRPr>
          </a:p>
          <a:p>
            <a:pPr indent="0" lvl="0" marL="0" rtl="0" algn="l">
              <a:spcBef>
                <a:spcPts val="1200"/>
              </a:spcBef>
              <a:spcAft>
                <a:spcPts val="0"/>
              </a:spcAft>
              <a:buNone/>
            </a:pPr>
            <a:r>
              <a:rPr b="1" lang="zh-CN" sz="1600">
                <a:solidFill>
                  <a:srgbClr val="000000"/>
                </a:solidFill>
                <a:latin typeface="Lato"/>
                <a:ea typeface="Lato"/>
                <a:cs typeface="Lato"/>
                <a:sym typeface="Lato"/>
              </a:rPr>
              <a:t>Network Structure:</a:t>
            </a:r>
            <a:endParaRPr b="1" sz="1600">
              <a:solidFill>
                <a:srgbClr val="000000"/>
              </a:solidFill>
              <a:latin typeface="Lato"/>
              <a:ea typeface="Lato"/>
              <a:cs typeface="Lato"/>
              <a:sym typeface="Lato"/>
            </a:endParaRPr>
          </a:p>
          <a:p>
            <a:pPr indent="-330200" lvl="0" marL="457200" rtl="0" algn="l">
              <a:spcBef>
                <a:spcPts val="1200"/>
              </a:spcBef>
              <a:spcAft>
                <a:spcPts val="0"/>
              </a:spcAft>
              <a:buClr>
                <a:srgbClr val="000000"/>
              </a:buClr>
              <a:buSzPts val="1600"/>
              <a:buFont typeface="Lato"/>
              <a:buChar char="●"/>
            </a:pPr>
            <a:r>
              <a:rPr lang="zh-CN" sz="1600">
                <a:solidFill>
                  <a:srgbClr val="000000"/>
                </a:solidFill>
                <a:latin typeface="Lato"/>
                <a:ea typeface="Lato"/>
                <a:cs typeface="Lato"/>
                <a:sym typeface="Lato"/>
              </a:rPr>
              <a:t>Initial 3×3 convolution (16 channels)</a:t>
            </a:r>
            <a:endParaRPr sz="1600">
              <a:solidFill>
                <a:srgbClr val="000000"/>
              </a:solidFill>
              <a:latin typeface="Lato"/>
              <a:ea typeface="Lato"/>
              <a:cs typeface="Lato"/>
              <a:sym typeface="Lato"/>
            </a:endParaRPr>
          </a:p>
          <a:p>
            <a:pPr indent="-330200" lvl="0" marL="457200" rtl="0" algn="l">
              <a:spcBef>
                <a:spcPts val="0"/>
              </a:spcBef>
              <a:spcAft>
                <a:spcPts val="0"/>
              </a:spcAft>
              <a:buClr>
                <a:srgbClr val="000000"/>
              </a:buClr>
              <a:buSzPts val="1600"/>
              <a:buFont typeface="Lato"/>
              <a:buChar char="●"/>
            </a:pPr>
            <a:r>
              <a:rPr lang="zh-CN" sz="1600">
                <a:solidFill>
                  <a:srgbClr val="000000"/>
                </a:solidFill>
                <a:latin typeface="Lato"/>
                <a:ea typeface="Lato"/>
                <a:cs typeface="Lato"/>
                <a:sym typeface="Lato"/>
              </a:rPr>
              <a:t>2 residual blocks with 16 channels</a:t>
            </a:r>
            <a:endParaRPr sz="1600">
              <a:solidFill>
                <a:srgbClr val="000000"/>
              </a:solidFill>
              <a:latin typeface="Lato"/>
              <a:ea typeface="Lato"/>
              <a:cs typeface="Lato"/>
              <a:sym typeface="Lato"/>
            </a:endParaRPr>
          </a:p>
          <a:p>
            <a:pPr indent="-330200" lvl="0" marL="457200" rtl="0" algn="l">
              <a:spcBef>
                <a:spcPts val="0"/>
              </a:spcBef>
              <a:spcAft>
                <a:spcPts val="0"/>
              </a:spcAft>
              <a:buClr>
                <a:srgbClr val="000000"/>
              </a:buClr>
              <a:buSzPts val="1600"/>
              <a:buFont typeface="Lato"/>
              <a:buChar char="●"/>
            </a:pPr>
            <a:r>
              <a:rPr lang="zh-CN" sz="1600">
                <a:solidFill>
                  <a:srgbClr val="000000"/>
                </a:solidFill>
                <a:latin typeface="Lato"/>
                <a:ea typeface="Lato"/>
                <a:cs typeface="Lato"/>
                <a:sym typeface="Lato"/>
              </a:rPr>
              <a:t>2 residual blocks with 32 channels</a:t>
            </a:r>
            <a:endParaRPr sz="1600">
              <a:solidFill>
                <a:srgbClr val="000000"/>
              </a:solidFill>
              <a:latin typeface="Lato"/>
              <a:ea typeface="Lato"/>
              <a:cs typeface="Lato"/>
              <a:sym typeface="Lato"/>
            </a:endParaRPr>
          </a:p>
          <a:p>
            <a:pPr indent="-330200" lvl="0" marL="457200" rtl="0" algn="l">
              <a:spcBef>
                <a:spcPts val="0"/>
              </a:spcBef>
              <a:spcAft>
                <a:spcPts val="0"/>
              </a:spcAft>
              <a:buClr>
                <a:srgbClr val="000000"/>
              </a:buClr>
              <a:buSzPts val="1600"/>
              <a:buFont typeface="Lato"/>
              <a:buChar char="●"/>
            </a:pPr>
            <a:r>
              <a:rPr lang="zh-CN" sz="1600">
                <a:solidFill>
                  <a:srgbClr val="000000"/>
                </a:solidFill>
                <a:latin typeface="Lato"/>
                <a:ea typeface="Lato"/>
                <a:cs typeface="Lato"/>
                <a:sym typeface="Lato"/>
              </a:rPr>
              <a:t>2 residual blocks with 64 channels </a:t>
            </a:r>
            <a:endParaRPr sz="1600">
              <a:solidFill>
                <a:srgbClr val="000000"/>
              </a:solidFill>
              <a:latin typeface="Lato"/>
              <a:ea typeface="Lato"/>
              <a:cs typeface="Lato"/>
              <a:sym typeface="Lato"/>
            </a:endParaRPr>
          </a:p>
          <a:p>
            <a:pPr indent="-330200" lvl="0" marL="457200" rtl="0" algn="l">
              <a:spcBef>
                <a:spcPts val="0"/>
              </a:spcBef>
              <a:spcAft>
                <a:spcPts val="0"/>
              </a:spcAft>
              <a:buClr>
                <a:srgbClr val="000000"/>
              </a:buClr>
              <a:buSzPts val="1600"/>
              <a:buFont typeface="Lato"/>
              <a:buChar char="●"/>
            </a:pPr>
            <a:r>
              <a:rPr lang="zh-CN" sz="1600">
                <a:solidFill>
                  <a:srgbClr val="000000"/>
                </a:solidFill>
                <a:latin typeface="Lato"/>
                <a:ea typeface="Lato"/>
                <a:cs typeface="Lato"/>
                <a:sym typeface="Lato"/>
              </a:rPr>
              <a:t>Global Average Pooling → Dense classification layer</a:t>
            </a:r>
            <a:endParaRPr sz="1600">
              <a:solidFill>
                <a:srgbClr val="000000"/>
              </a:solidFill>
              <a:latin typeface="Lato"/>
              <a:ea typeface="Lato"/>
              <a:cs typeface="Lato"/>
              <a:sym typeface="Lato"/>
            </a:endParaRPr>
          </a:p>
        </p:txBody>
      </p:sp>
      <p:pic>
        <p:nvPicPr>
          <p:cNvPr id="128" name="Google Shape;128;p22" title="339b49c4154c8f514b0303151ebb48f2.png"/>
          <p:cNvPicPr preferRelativeResize="0"/>
          <p:nvPr/>
        </p:nvPicPr>
        <p:blipFill rotWithShape="1">
          <a:blip r:embed="rId3">
            <a:alphaModFix/>
          </a:blip>
          <a:srcRect b="0" l="-1470" r="1470" t="0"/>
          <a:stretch/>
        </p:blipFill>
        <p:spPr>
          <a:xfrm>
            <a:off x="4069175" y="960388"/>
            <a:ext cx="5074824" cy="3612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VGG</a:t>
            </a:r>
            <a:r>
              <a:rPr lang="zh-CN"/>
              <a:t>-feature and principle </a:t>
            </a:r>
            <a:endParaRPr/>
          </a:p>
        </p:txBody>
      </p:sp>
      <p:sp>
        <p:nvSpPr>
          <p:cNvPr id="134" name="Google Shape;134;p2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Visual Geometry Group, firstly proposed by University of Oxford</a:t>
            </a:r>
            <a:endParaRPr>
              <a:solidFill>
                <a:srgbClr val="222222"/>
              </a:solidFill>
              <a:latin typeface="Lato"/>
              <a:ea typeface="Lato"/>
              <a:cs typeface="Lato"/>
              <a:sym typeface="Lato"/>
            </a:endParaRPr>
          </a:p>
          <a:p>
            <a:pPr indent="-342900" lvl="0" marL="457200" rtl="0" algn="l">
              <a:lnSpc>
                <a:spcPct val="150000"/>
              </a:lnSpc>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Stacks small 3×3 convolutions for feature extraction</a:t>
            </a:r>
            <a:endParaRPr>
              <a:solidFill>
                <a:srgbClr val="222222"/>
              </a:solidFill>
              <a:latin typeface="Lato"/>
              <a:ea typeface="Lato"/>
              <a:cs typeface="Lato"/>
              <a:sym typeface="Lato"/>
            </a:endParaRPr>
          </a:p>
          <a:p>
            <a:pPr indent="-342900" lvl="0" marL="457200" rtl="0" algn="l">
              <a:lnSpc>
                <a:spcPct val="150000"/>
              </a:lnSpc>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Inserts MaxPooling after every 2–3 layers to progressively reduce the featured map size</a:t>
            </a:r>
            <a:endParaRPr>
              <a:solidFill>
                <a:srgbClr val="222222"/>
              </a:solidFill>
              <a:latin typeface="Lato"/>
              <a:ea typeface="Lato"/>
              <a:cs typeface="Lato"/>
              <a:sym typeface="Lato"/>
            </a:endParaRPr>
          </a:p>
          <a:p>
            <a:pPr indent="-342900" lvl="0" marL="457200" rtl="0" algn="l">
              <a:lnSpc>
                <a:spcPct val="150000"/>
              </a:lnSpc>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Improves non-linearity with multiple small convoluti</a:t>
            </a:r>
            <a:r>
              <a:rPr lang="zh-CN">
                <a:solidFill>
                  <a:srgbClr val="222222"/>
                </a:solidFill>
                <a:latin typeface="Lato"/>
                <a:ea typeface="Lato"/>
                <a:cs typeface="Lato"/>
                <a:sym typeface="Lato"/>
              </a:rPr>
              <a:t>o</a:t>
            </a:r>
            <a:r>
              <a:rPr lang="zh-CN">
                <a:solidFill>
                  <a:srgbClr val="222222"/>
                </a:solidFill>
                <a:latin typeface="Lato"/>
                <a:ea typeface="Lato"/>
                <a:cs typeface="Lato"/>
                <a:sym typeface="Lato"/>
              </a:rPr>
              <a:t>ns</a:t>
            </a:r>
            <a:endParaRPr>
              <a:solidFill>
                <a:srgbClr val="222222"/>
              </a:solidFill>
              <a:latin typeface="Lato"/>
              <a:ea typeface="Lato"/>
              <a:cs typeface="Lato"/>
              <a:sym typeface="Lato"/>
            </a:endParaRPr>
          </a:p>
          <a:p>
            <a:pPr indent="-342900" lvl="0" marL="457200" rtl="0" algn="l">
              <a:lnSpc>
                <a:spcPct val="150000"/>
              </a:lnSpc>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Simple, uniform structure, easy to extend</a:t>
            </a:r>
            <a:endParaRPr>
              <a:solidFill>
                <a:srgbClr val="222222"/>
              </a:solidFill>
              <a:latin typeface="Lato"/>
              <a:ea typeface="Lato"/>
              <a:cs typeface="Lato"/>
              <a:sym typeface="Lato"/>
            </a:endParaRPr>
          </a:p>
          <a:p>
            <a:pPr indent="0" lvl="0" marL="0" rtl="0" algn="l">
              <a:spcBef>
                <a:spcPts val="1200"/>
              </a:spcBef>
              <a:spcAft>
                <a:spcPts val="1200"/>
              </a:spcAft>
              <a:buClr>
                <a:schemeClr val="dk1"/>
              </a:buClr>
              <a:buSzPts val="1100"/>
              <a:buFont typeface="Arial"/>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1177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VGG</a:t>
            </a:r>
            <a:r>
              <a:rPr lang="zh-CN"/>
              <a:t>- baseline code build  </a:t>
            </a:r>
            <a:endParaRPr/>
          </a:p>
        </p:txBody>
      </p:sp>
      <p:sp>
        <p:nvSpPr>
          <p:cNvPr id="140" name="Google Shape;140;p24"/>
          <p:cNvSpPr txBox="1"/>
          <p:nvPr>
            <p:ph idx="1" type="body"/>
          </p:nvPr>
        </p:nvSpPr>
        <p:spPr>
          <a:xfrm>
            <a:off x="234275" y="996850"/>
            <a:ext cx="4722300" cy="4153200"/>
          </a:xfrm>
          <a:prstGeom prst="rect">
            <a:avLst/>
          </a:prstGeom>
        </p:spPr>
        <p:txBody>
          <a:bodyPr anchorCtr="0" anchor="t" bIns="91425" lIns="91425" spcFirstLastPara="1" rIns="91425" wrap="square" tIns="91425">
            <a:normAutofit/>
          </a:bodyPr>
          <a:lstStyle/>
          <a:p>
            <a:pPr indent="0" lvl="0" marL="0" rtl="0" algn="l">
              <a:lnSpc>
                <a:spcPct val="150000"/>
              </a:lnSpc>
              <a:spcBef>
                <a:spcPts val="1200"/>
              </a:spcBef>
              <a:spcAft>
                <a:spcPts val="0"/>
              </a:spcAft>
              <a:buNone/>
            </a:pPr>
            <a:r>
              <a:rPr b="1" lang="zh-CN" sz="1600">
                <a:solidFill>
                  <a:srgbClr val="000000"/>
                </a:solidFill>
                <a:latin typeface="Lato"/>
                <a:ea typeface="Lato"/>
                <a:cs typeface="Lato"/>
                <a:sym typeface="Lato"/>
              </a:rPr>
              <a:t>Define VGG-Style Block:</a:t>
            </a:r>
            <a:endParaRPr b="1" sz="1600">
              <a:solidFill>
                <a:srgbClr val="000000"/>
              </a:solidFill>
              <a:latin typeface="Lato"/>
              <a:ea typeface="Lato"/>
              <a:cs typeface="Lato"/>
              <a:sym typeface="Lato"/>
            </a:endParaRPr>
          </a:p>
          <a:p>
            <a:pPr indent="-330200" lvl="0" marL="457200" rtl="0" algn="l">
              <a:lnSpc>
                <a:spcPct val="150000"/>
              </a:lnSpc>
              <a:spcBef>
                <a:spcPts val="1200"/>
              </a:spcBef>
              <a:spcAft>
                <a:spcPts val="0"/>
              </a:spcAft>
              <a:buClr>
                <a:srgbClr val="000000"/>
              </a:buClr>
              <a:buSzPts val="1600"/>
              <a:buFont typeface="Lato"/>
              <a:buChar char="●"/>
            </a:pPr>
            <a:r>
              <a:rPr lang="zh-CN" sz="1600">
                <a:solidFill>
                  <a:srgbClr val="000000"/>
                </a:solidFill>
                <a:latin typeface="Lato"/>
                <a:ea typeface="Lato"/>
                <a:cs typeface="Lato"/>
                <a:sym typeface="Lato"/>
              </a:rPr>
              <a:t>Two 3×3 convolution layers with ReLU activation per block</a:t>
            </a:r>
            <a:endParaRPr sz="1600">
              <a:solidFill>
                <a:srgbClr val="000000"/>
              </a:solidFill>
              <a:latin typeface="Lato"/>
              <a:ea typeface="Lato"/>
              <a:cs typeface="Lato"/>
              <a:sym typeface="Lato"/>
            </a:endParaRPr>
          </a:p>
          <a:p>
            <a:pPr indent="-330200" lvl="0" marL="457200" rtl="0" algn="l">
              <a:lnSpc>
                <a:spcPct val="150000"/>
              </a:lnSpc>
              <a:spcBef>
                <a:spcPts val="0"/>
              </a:spcBef>
              <a:spcAft>
                <a:spcPts val="0"/>
              </a:spcAft>
              <a:buClr>
                <a:srgbClr val="000000"/>
              </a:buClr>
              <a:buSzPts val="1600"/>
              <a:buFont typeface="Lato"/>
              <a:buChar char="●"/>
            </a:pPr>
            <a:r>
              <a:rPr lang="zh-CN" sz="1600">
                <a:solidFill>
                  <a:srgbClr val="000000"/>
                </a:solidFill>
                <a:latin typeface="Lato"/>
                <a:ea typeface="Lato"/>
                <a:cs typeface="Lato"/>
                <a:sym typeface="Lato"/>
              </a:rPr>
              <a:t>MaxPooling after each block</a:t>
            </a:r>
            <a:endParaRPr sz="1600">
              <a:solidFill>
                <a:srgbClr val="000000"/>
              </a:solidFill>
              <a:latin typeface="Lato"/>
              <a:ea typeface="Lato"/>
              <a:cs typeface="Lato"/>
              <a:sym typeface="Lato"/>
            </a:endParaRPr>
          </a:p>
          <a:p>
            <a:pPr indent="-330200" lvl="0" marL="457200" rtl="0" algn="l">
              <a:lnSpc>
                <a:spcPct val="150000"/>
              </a:lnSpc>
              <a:spcBef>
                <a:spcPts val="0"/>
              </a:spcBef>
              <a:spcAft>
                <a:spcPts val="0"/>
              </a:spcAft>
              <a:buClr>
                <a:srgbClr val="000000"/>
              </a:buClr>
              <a:buSzPts val="1600"/>
              <a:buFont typeface="Lato"/>
              <a:buChar char="●"/>
            </a:pPr>
            <a:r>
              <a:rPr lang="zh-CN" sz="1600">
                <a:solidFill>
                  <a:srgbClr val="000000"/>
                </a:solidFill>
                <a:latin typeface="Lato"/>
                <a:ea typeface="Lato"/>
                <a:cs typeface="Lato"/>
                <a:sym typeface="Lato"/>
              </a:rPr>
              <a:t>Channels gradually increase: 64 → 128 → 256</a:t>
            </a:r>
            <a:endParaRPr sz="1600">
              <a:solidFill>
                <a:srgbClr val="000000"/>
              </a:solidFill>
              <a:latin typeface="Lato"/>
              <a:ea typeface="Lato"/>
              <a:cs typeface="Lato"/>
              <a:sym typeface="Lato"/>
            </a:endParaRPr>
          </a:p>
          <a:p>
            <a:pPr indent="-330200" lvl="0" marL="457200" rtl="0" algn="l">
              <a:lnSpc>
                <a:spcPct val="150000"/>
              </a:lnSpc>
              <a:spcBef>
                <a:spcPts val="0"/>
              </a:spcBef>
              <a:spcAft>
                <a:spcPts val="0"/>
              </a:spcAft>
              <a:buClr>
                <a:srgbClr val="000000"/>
              </a:buClr>
              <a:buSzPts val="1600"/>
              <a:buFont typeface="Lato"/>
              <a:buChar char="●"/>
            </a:pPr>
            <a:r>
              <a:rPr lang="zh-CN" sz="1600">
                <a:solidFill>
                  <a:srgbClr val="000000"/>
                </a:solidFill>
                <a:latin typeface="Lato"/>
                <a:ea typeface="Lato"/>
                <a:cs typeface="Lato"/>
                <a:sym typeface="Lato"/>
              </a:rPr>
              <a:t>Flatten and connect to one fully connected layer with Dropout</a:t>
            </a:r>
            <a:endParaRPr sz="1600">
              <a:solidFill>
                <a:srgbClr val="000000"/>
              </a:solidFill>
              <a:latin typeface="Lato"/>
              <a:ea typeface="Lato"/>
              <a:cs typeface="Lato"/>
              <a:sym typeface="Lato"/>
            </a:endParaRPr>
          </a:p>
          <a:p>
            <a:pPr indent="-330200" lvl="0" marL="457200" rtl="0" algn="l">
              <a:lnSpc>
                <a:spcPct val="150000"/>
              </a:lnSpc>
              <a:spcBef>
                <a:spcPts val="0"/>
              </a:spcBef>
              <a:spcAft>
                <a:spcPts val="0"/>
              </a:spcAft>
              <a:buClr>
                <a:srgbClr val="000000"/>
              </a:buClr>
              <a:buSzPts val="1600"/>
              <a:buFont typeface="Lato"/>
              <a:buChar char="●"/>
            </a:pPr>
            <a:r>
              <a:rPr lang="zh-CN" sz="1600">
                <a:solidFill>
                  <a:srgbClr val="000000"/>
                </a:solidFill>
                <a:latin typeface="Lato"/>
                <a:ea typeface="Lato"/>
                <a:cs typeface="Lato"/>
                <a:sym typeface="Lato"/>
              </a:rPr>
              <a:t>Final softmax output for emotion classification.</a:t>
            </a:r>
            <a:endParaRPr sz="2300">
              <a:solidFill>
                <a:srgbClr val="222222"/>
              </a:solidFill>
              <a:latin typeface="Lato"/>
              <a:ea typeface="Lato"/>
              <a:cs typeface="Lato"/>
              <a:sym typeface="Lato"/>
            </a:endParaRPr>
          </a:p>
        </p:txBody>
      </p:sp>
      <p:pic>
        <p:nvPicPr>
          <p:cNvPr id="141" name="Google Shape;141;p24" title="757035aec0aea2480af0201310689729.png"/>
          <p:cNvPicPr preferRelativeResize="0"/>
          <p:nvPr/>
        </p:nvPicPr>
        <p:blipFill>
          <a:blip r:embed="rId3">
            <a:alphaModFix/>
          </a:blip>
          <a:stretch>
            <a:fillRect/>
          </a:stretch>
        </p:blipFill>
        <p:spPr>
          <a:xfrm>
            <a:off x="5237001" y="996838"/>
            <a:ext cx="5914487" cy="39910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t/>
            </a:r>
            <a:endParaRPr/>
          </a:p>
        </p:txBody>
      </p:sp>
      <p:sp>
        <p:nvSpPr>
          <p:cNvPr id="147" name="Google Shape;147;p2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8" name="Google Shape;148;p25" title="CNN_Baseline_Affectnet_loss_and_accuracy_plot.png"/>
          <p:cNvPicPr preferRelativeResize="0"/>
          <p:nvPr/>
        </p:nvPicPr>
        <p:blipFill>
          <a:blip r:embed="rId3">
            <a:alphaModFix/>
          </a:blip>
          <a:stretch>
            <a:fillRect/>
          </a:stretch>
        </p:blipFill>
        <p:spPr>
          <a:xfrm>
            <a:off x="0" y="445025"/>
            <a:ext cx="9144000" cy="3810000"/>
          </a:xfrm>
          <a:prstGeom prst="rect">
            <a:avLst/>
          </a:prstGeom>
          <a:noFill/>
          <a:ln>
            <a:noFill/>
          </a:ln>
        </p:spPr>
      </p:pic>
      <p:pic>
        <p:nvPicPr>
          <p:cNvPr id="149" name="Google Shape;149;p25" title="CNN_Baseline_Affectnet_loss_and_accuracy_plot.png"/>
          <p:cNvPicPr preferRelativeResize="0"/>
          <p:nvPr/>
        </p:nvPicPr>
        <p:blipFill>
          <a:blip r:embed="rId3">
            <a:alphaModFix/>
          </a:blip>
          <a:stretch>
            <a:fillRect/>
          </a:stretch>
        </p:blipFill>
        <p:spPr>
          <a:xfrm>
            <a:off x="0" y="583125"/>
            <a:ext cx="9144000" cy="381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Resnet</a:t>
            </a:r>
            <a:endParaRPr/>
          </a:p>
        </p:txBody>
      </p:sp>
      <p:sp>
        <p:nvSpPr>
          <p:cNvPr id="155" name="Google Shape;155;p2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6" name="Google Shape;156;p26" title="ResNet_Affectnet_loss_and_accuracy_plot.png"/>
          <p:cNvPicPr preferRelativeResize="0"/>
          <p:nvPr/>
        </p:nvPicPr>
        <p:blipFill>
          <a:blip r:embed="rId3">
            <a:alphaModFix/>
          </a:blip>
          <a:stretch>
            <a:fillRect/>
          </a:stretch>
        </p:blipFill>
        <p:spPr>
          <a:xfrm>
            <a:off x="87875" y="545875"/>
            <a:ext cx="8968251" cy="3736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2" name="Google Shape;162;p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27" title="CNN_Baseline_Affectnet_confusion_matrix.png"/>
          <p:cNvPicPr preferRelativeResize="0"/>
          <p:nvPr/>
        </p:nvPicPr>
        <p:blipFill>
          <a:blip r:embed="rId3">
            <a:alphaModFix/>
          </a:blip>
          <a:stretch>
            <a:fillRect/>
          </a:stretch>
        </p:blipFill>
        <p:spPr>
          <a:xfrm>
            <a:off x="311700" y="295562"/>
            <a:ext cx="3910999" cy="3910999"/>
          </a:xfrm>
          <a:prstGeom prst="rect">
            <a:avLst/>
          </a:prstGeom>
          <a:noFill/>
          <a:ln>
            <a:noFill/>
          </a:ln>
        </p:spPr>
      </p:pic>
      <p:pic>
        <p:nvPicPr>
          <p:cNvPr id="164" name="Google Shape;164;p27" title="ResNet_Affectnet_confusion_matrix.png"/>
          <p:cNvPicPr preferRelativeResize="0"/>
          <p:nvPr/>
        </p:nvPicPr>
        <p:blipFill>
          <a:blip r:embed="rId4">
            <a:alphaModFix/>
          </a:blip>
          <a:stretch>
            <a:fillRect/>
          </a:stretch>
        </p:blipFill>
        <p:spPr>
          <a:xfrm>
            <a:off x="4954375" y="295538"/>
            <a:ext cx="3735326" cy="3735326"/>
          </a:xfrm>
          <a:prstGeom prst="rect">
            <a:avLst/>
          </a:prstGeom>
          <a:noFill/>
          <a:ln>
            <a:noFill/>
          </a:ln>
        </p:spPr>
      </p:pic>
      <p:sp>
        <p:nvSpPr>
          <p:cNvPr id="165" name="Google Shape;165;p27"/>
          <p:cNvSpPr txBox="1"/>
          <p:nvPr/>
        </p:nvSpPr>
        <p:spPr>
          <a:xfrm>
            <a:off x="407025" y="4439425"/>
            <a:ext cx="8520600" cy="89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CN" sz="1600">
                <a:latin typeface="Lato"/>
                <a:ea typeface="Lato"/>
                <a:cs typeface="Lato"/>
                <a:sym typeface="Lato"/>
              </a:rPr>
              <a:t> 0: Neutral, 1: Happiness, 2: Sadness, 3: Surprise, 4: Fear, 5: Disgust, 6: Anger, 7: Contempt</a:t>
            </a:r>
            <a:endParaRPr sz="1600">
              <a:latin typeface="Lato"/>
              <a:ea typeface="Lato"/>
              <a:cs typeface="Lato"/>
              <a:sym typeface="Lato"/>
            </a:endParaRPr>
          </a:p>
          <a:p>
            <a:pPr indent="0" lvl="0" marL="0" rtl="0" algn="l">
              <a:spcBef>
                <a:spcPts val="1200"/>
              </a:spcBef>
              <a:spcAft>
                <a:spcPts val="0"/>
              </a:spcAft>
              <a:buNone/>
            </a:pPr>
            <a:r>
              <a:t/>
            </a:r>
            <a:endParaRPr sz="1800">
              <a:solidFill>
                <a:schemeClr val="dk2"/>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zh-CN"/>
              <a:t>however for vgg</a:t>
            </a:r>
            <a:endParaRPr/>
          </a:p>
        </p:txBody>
      </p:sp>
      <p:sp>
        <p:nvSpPr>
          <p:cNvPr id="171" name="Google Shape;171;p2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2" name="Google Shape;172;p28"/>
          <p:cNvPicPr preferRelativeResize="0"/>
          <p:nvPr/>
        </p:nvPicPr>
        <p:blipFill>
          <a:blip r:embed="rId3">
            <a:alphaModFix/>
          </a:blip>
          <a:stretch>
            <a:fillRect/>
          </a:stretch>
        </p:blipFill>
        <p:spPr>
          <a:xfrm>
            <a:off x="311697" y="1148675"/>
            <a:ext cx="3337850" cy="3230175"/>
          </a:xfrm>
          <a:prstGeom prst="rect">
            <a:avLst/>
          </a:prstGeom>
          <a:noFill/>
          <a:ln>
            <a:noFill/>
          </a:ln>
        </p:spPr>
      </p:pic>
      <p:pic>
        <p:nvPicPr>
          <p:cNvPr id="173" name="Google Shape;173;p28" title="7833371E3548F75DF412A477BB1EA9E6.png"/>
          <p:cNvPicPr preferRelativeResize="0"/>
          <p:nvPr/>
        </p:nvPicPr>
        <p:blipFill>
          <a:blip r:embed="rId4">
            <a:alphaModFix/>
          </a:blip>
          <a:stretch>
            <a:fillRect/>
          </a:stretch>
        </p:blipFill>
        <p:spPr>
          <a:xfrm>
            <a:off x="4669725" y="2657550"/>
            <a:ext cx="3633551" cy="2380650"/>
          </a:xfrm>
          <a:prstGeom prst="rect">
            <a:avLst/>
          </a:prstGeom>
          <a:noFill/>
          <a:ln>
            <a:noFill/>
          </a:ln>
        </p:spPr>
      </p:pic>
      <p:pic>
        <p:nvPicPr>
          <p:cNvPr id="174" name="Google Shape;174;p28" title="C82EAEBEB26355148623918299A38A7E.png"/>
          <p:cNvPicPr preferRelativeResize="0"/>
          <p:nvPr/>
        </p:nvPicPr>
        <p:blipFill>
          <a:blip r:embed="rId5">
            <a:alphaModFix/>
          </a:blip>
          <a:stretch>
            <a:fillRect/>
          </a:stretch>
        </p:blipFill>
        <p:spPr>
          <a:xfrm>
            <a:off x="4758800" y="170975"/>
            <a:ext cx="3462249" cy="23806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baseline compare </a:t>
            </a:r>
            <a:endParaRPr/>
          </a:p>
        </p:txBody>
      </p:sp>
      <p:sp>
        <p:nvSpPr>
          <p:cNvPr id="180" name="Google Shape;180;p2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aphicFrame>
        <p:nvGraphicFramePr>
          <p:cNvPr id="181" name="Google Shape;181;p29"/>
          <p:cNvGraphicFramePr/>
          <p:nvPr/>
        </p:nvGraphicFramePr>
        <p:xfrm>
          <a:off x="311700" y="1266325"/>
          <a:ext cx="3000000" cy="3000000"/>
        </p:xfrm>
        <a:graphic>
          <a:graphicData uri="http://schemas.openxmlformats.org/drawingml/2006/table">
            <a:tbl>
              <a:tblPr>
                <a:noFill/>
                <a:tableStyleId>{A495A527-33D9-4740-9DCE-2153ABA6C39C}</a:tableStyleId>
              </a:tblPr>
              <a:tblGrid>
                <a:gridCol w="1690725"/>
                <a:gridCol w="1690725"/>
                <a:gridCol w="1690725"/>
                <a:gridCol w="1690725"/>
                <a:gridCol w="1690725"/>
              </a:tblGrid>
              <a:tr h="670625">
                <a:tc rowSpan="2">
                  <a:txBody>
                    <a:bodyPr/>
                    <a:lstStyle/>
                    <a:p>
                      <a:pPr indent="0" lvl="0" marL="0" rtl="0" algn="ctr">
                        <a:lnSpc>
                          <a:spcPct val="115000"/>
                        </a:lnSpc>
                        <a:spcBef>
                          <a:spcPts val="0"/>
                        </a:spcBef>
                        <a:spcAft>
                          <a:spcPts val="0"/>
                        </a:spcAft>
                        <a:buNone/>
                      </a:pPr>
                      <a:r>
                        <a:rPr b="1" lang="zh-CN" sz="1900"/>
                        <a:t>model/data</a:t>
                      </a:r>
                      <a:endParaRPr b="1" sz="19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CN" sz="1900"/>
                        <a:t>Val  </a:t>
                      </a:r>
                      <a:endParaRPr b="1" sz="19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b="1" lang="zh-CN" sz="1900"/>
                        <a:t>Val </a:t>
                      </a:r>
                      <a:endParaRPr b="1" sz="19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b="1" lang="zh-CN" sz="1900"/>
                        <a:t>Test</a:t>
                      </a:r>
                      <a:endParaRPr b="1" sz="19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b="1" lang="zh-CN" sz="1900"/>
                        <a:t>Test </a:t>
                      </a:r>
                      <a:endParaRPr b="1" sz="19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670625">
                <a:tc vMerge="1"/>
                <a:tc>
                  <a:txBody>
                    <a:bodyPr/>
                    <a:lstStyle/>
                    <a:p>
                      <a:pPr indent="0" lvl="0" marL="0" rtl="0" algn="ctr">
                        <a:lnSpc>
                          <a:spcPct val="115000"/>
                        </a:lnSpc>
                        <a:spcBef>
                          <a:spcPts val="0"/>
                        </a:spcBef>
                        <a:spcAft>
                          <a:spcPts val="0"/>
                        </a:spcAft>
                        <a:buNone/>
                      </a:pPr>
                      <a:r>
                        <a:rPr b="1" lang="zh-CN" sz="1900"/>
                        <a:t>loss</a:t>
                      </a:r>
                      <a:endParaRPr b="1" sz="19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CN" sz="1900"/>
                        <a:t>accuracy</a:t>
                      </a:r>
                      <a:endParaRPr b="1" sz="19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CN" sz="1900"/>
                        <a:t>loss</a:t>
                      </a:r>
                      <a:endParaRPr b="1" sz="19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CN" sz="1900"/>
                        <a:t>accuracy</a:t>
                      </a:r>
                      <a:endParaRPr b="1" sz="19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r h="670625">
                <a:tc>
                  <a:txBody>
                    <a:bodyPr/>
                    <a:lstStyle/>
                    <a:p>
                      <a:pPr indent="0" lvl="0" marL="0" rtl="0" algn="ctr">
                        <a:lnSpc>
                          <a:spcPct val="115000"/>
                        </a:lnSpc>
                        <a:spcBef>
                          <a:spcPts val="0"/>
                        </a:spcBef>
                        <a:spcAft>
                          <a:spcPts val="0"/>
                        </a:spcAft>
                        <a:buNone/>
                      </a:pPr>
                      <a:r>
                        <a:rPr b="1" lang="zh-CN" sz="1900"/>
                        <a:t>CNN</a:t>
                      </a:r>
                      <a:endParaRPr b="1" sz="19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CN" sz="1900">
                          <a:solidFill>
                            <a:srgbClr val="38761D"/>
                          </a:solidFill>
                        </a:rPr>
                        <a:t>1.35</a:t>
                      </a:r>
                      <a:endParaRPr b="1" sz="1900">
                        <a:solidFill>
                          <a:srgbClr val="38761D"/>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CN" sz="1900">
                          <a:solidFill>
                            <a:srgbClr val="38761D"/>
                          </a:solidFill>
                        </a:rPr>
                        <a:t>0.63</a:t>
                      </a:r>
                      <a:endParaRPr b="1" sz="1900">
                        <a:solidFill>
                          <a:srgbClr val="38761D"/>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CN" sz="1900">
                          <a:solidFill>
                            <a:srgbClr val="38761D"/>
                          </a:solidFill>
                        </a:rPr>
                        <a:t>1.35</a:t>
                      </a:r>
                      <a:endParaRPr b="1" sz="1900">
                        <a:solidFill>
                          <a:srgbClr val="38761D"/>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CN" sz="1900">
                          <a:solidFill>
                            <a:srgbClr val="38761D"/>
                          </a:solidFill>
                        </a:rPr>
                        <a:t>0.63</a:t>
                      </a:r>
                      <a:endParaRPr b="1" sz="1900">
                        <a:solidFill>
                          <a:srgbClr val="38761D"/>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70625">
                <a:tc>
                  <a:txBody>
                    <a:bodyPr/>
                    <a:lstStyle/>
                    <a:p>
                      <a:pPr indent="0" lvl="0" marL="0" rtl="0" algn="ctr">
                        <a:lnSpc>
                          <a:spcPct val="115000"/>
                        </a:lnSpc>
                        <a:spcBef>
                          <a:spcPts val="0"/>
                        </a:spcBef>
                        <a:spcAft>
                          <a:spcPts val="0"/>
                        </a:spcAft>
                        <a:buNone/>
                      </a:pPr>
                      <a:r>
                        <a:rPr b="1" lang="zh-CN" sz="1900"/>
                        <a:t>Resnet</a:t>
                      </a:r>
                      <a:endParaRPr b="1" sz="19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CN" sz="1900">
                          <a:solidFill>
                            <a:srgbClr val="CC0000"/>
                          </a:solidFill>
                        </a:rPr>
                        <a:t>2.06</a:t>
                      </a:r>
                      <a:endParaRPr b="1" sz="1900">
                        <a:solidFill>
                          <a:srgbClr val="CC0000"/>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CN" sz="1900">
                          <a:solidFill>
                            <a:srgbClr val="38761D"/>
                          </a:solidFill>
                        </a:rPr>
                        <a:t>0.65</a:t>
                      </a:r>
                      <a:endParaRPr b="1" sz="1900">
                        <a:solidFill>
                          <a:srgbClr val="38761D"/>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CN" sz="1900">
                          <a:solidFill>
                            <a:srgbClr val="CC0000"/>
                          </a:solidFill>
                        </a:rPr>
                        <a:t>2.05</a:t>
                      </a:r>
                      <a:endParaRPr b="1" sz="1900">
                        <a:solidFill>
                          <a:srgbClr val="CC0000"/>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CN" sz="1900">
                          <a:solidFill>
                            <a:srgbClr val="38761D"/>
                          </a:solidFill>
                        </a:rPr>
                        <a:t>0.66</a:t>
                      </a:r>
                      <a:endParaRPr b="1" sz="1900">
                        <a:solidFill>
                          <a:srgbClr val="38761D"/>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70625">
                <a:tc>
                  <a:txBody>
                    <a:bodyPr/>
                    <a:lstStyle/>
                    <a:p>
                      <a:pPr indent="0" lvl="0" marL="0" rtl="0" algn="ctr">
                        <a:lnSpc>
                          <a:spcPct val="115000"/>
                        </a:lnSpc>
                        <a:spcBef>
                          <a:spcPts val="0"/>
                        </a:spcBef>
                        <a:spcAft>
                          <a:spcPts val="0"/>
                        </a:spcAft>
                        <a:buNone/>
                      </a:pPr>
                      <a:r>
                        <a:rPr b="1" lang="zh-CN" sz="1900"/>
                        <a:t>VGG</a:t>
                      </a:r>
                      <a:endParaRPr b="1" sz="19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CN" sz="1900">
                          <a:solidFill>
                            <a:srgbClr val="38761D"/>
                          </a:solidFill>
                        </a:rPr>
                        <a:t>1.48</a:t>
                      </a:r>
                      <a:endParaRPr b="1" sz="1900">
                        <a:solidFill>
                          <a:srgbClr val="38761D"/>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CN" sz="1900">
                          <a:solidFill>
                            <a:srgbClr val="CC0000"/>
                          </a:solidFill>
                        </a:rPr>
                        <a:t>0.47</a:t>
                      </a:r>
                      <a:endParaRPr b="1" sz="1900">
                        <a:solidFill>
                          <a:srgbClr val="CC0000"/>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CN" sz="1900">
                          <a:solidFill>
                            <a:srgbClr val="38761D"/>
                          </a:solidFill>
                        </a:rPr>
                        <a:t>1.48</a:t>
                      </a:r>
                      <a:endParaRPr b="1" sz="1900">
                        <a:solidFill>
                          <a:srgbClr val="38761D"/>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CN" sz="1900">
                          <a:solidFill>
                            <a:srgbClr val="CC0000"/>
                          </a:solidFill>
                        </a:rPr>
                        <a:t>0.47</a:t>
                      </a:r>
                      <a:endParaRPr b="1" sz="1900">
                        <a:solidFill>
                          <a:srgbClr val="CC0000"/>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82" name="Google Shape;182;p29"/>
          <p:cNvSpPr txBox="1"/>
          <p:nvPr/>
        </p:nvSpPr>
        <p:spPr>
          <a:xfrm>
            <a:off x="2519025" y="4682925"/>
            <a:ext cx="393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800">
                <a:solidFill>
                  <a:srgbClr val="222222"/>
                </a:solidFill>
                <a:latin typeface="Lato"/>
                <a:ea typeface="Lato"/>
                <a:cs typeface="Lato"/>
                <a:sym typeface="Lato"/>
              </a:rPr>
              <a:t>red value implies bad performance</a:t>
            </a:r>
            <a:endParaRPr sz="1800">
              <a:solidFill>
                <a:srgbClr val="222222"/>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baseline performance summary</a:t>
            </a:r>
            <a:endParaRPr/>
          </a:p>
        </p:txBody>
      </p:sp>
      <p:sp>
        <p:nvSpPr>
          <p:cNvPr id="188" name="Google Shape;188;p30"/>
          <p:cNvSpPr txBox="1"/>
          <p:nvPr>
            <p:ph idx="1" type="body"/>
          </p:nvPr>
        </p:nvSpPr>
        <p:spPr>
          <a:xfrm>
            <a:off x="311700" y="1266325"/>
            <a:ext cx="8520600" cy="3877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zh-CN">
                <a:solidFill>
                  <a:srgbClr val="000000"/>
                </a:solidFill>
                <a:latin typeface="Lato"/>
                <a:ea typeface="Lato"/>
                <a:cs typeface="Lato"/>
                <a:sym typeface="Lato"/>
              </a:rPr>
              <a:t>CNN: </a:t>
            </a:r>
            <a:r>
              <a:rPr lang="zh-CN">
                <a:solidFill>
                  <a:srgbClr val="000000"/>
                </a:solidFill>
                <a:latin typeface="Lato"/>
                <a:ea typeface="Lato"/>
                <a:cs typeface="Lato"/>
                <a:sym typeface="Lato"/>
              </a:rPr>
              <a:t>Stable training and validation performance, with low loss and reasonable accuracy .</a:t>
            </a:r>
            <a:endParaRPr>
              <a:solidFill>
                <a:srgbClr val="000000"/>
              </a:solidFill>
              <a:latin typeface="Lato"/>
              <a:ea typeface="Lato"/>
              <a:cs typeface="Lato"/>
              <a:sym typeface="Lato"/>
            </a:endParaRPr>
          </a:p>
          <a:p>
            <a:pPr indent="0" lvl="0" marL="0" rtl="0" algn="l">
              <a:spcBef>
                <a:spcPts val="1200"/>
              </a:spcBef>
              <a:spcAft>
                <a:spcPts val="0"/>
              </a:spcAft>
              <a:buNone/>
            </a:pPr>
            <a:r>
              <a:rPr b="1" lang="zh-CN">
                <a:solidFill>
                  <a:srgbClr val="000000"/>
                </a:solidFill>
                <a:latin typeface="Lato"/>
                <a:ea typeface="Lato"/>
                <a:cs typeface="Lato"/>
                <a:sym typeface="Lato"/>
              </a:rPr>
              <a:t>ResNet: </a:t>
            </a:r>
            <a:r>
              <a:rPr lang="zh-CN">
                <a:solidFill>
                  <a:srgbClr val="000000"/>
                </a:solidFill>
                <a:latin typeface="Lato"/>
                <a:ea typeface="Lato"/>
                <a:cs typeface="Lato"/>
                <a:sym typeface="Lato"/>
              </a:rPr>
              <a:t>High and stable training performance,  but exhibited instability in validation loss and signs of potential overfitting.</a:t>
            </a:r>
            <a:endParaRPr>
              <a:solidFill>
                <a:srgbClr val="000000"/>
              </a:solidFill>
              <a:latin typeface="Lato"/>
              <a:ea typeface="Lato"/>
              <a:cs typeface="Lato"/>
              <a:sym typeface="Lato"/>
            </a:endParaRPr>
          </a:p>
          <a:p>
            <a:pPr indent="0" lvl="0" marL="0" rtl="0" algn="l">
              <a:spcBef>
                <a:spcPts val="1200"/>
              </a:spcBef>
              <a:spcAft>
                <a:spcPts val="0"/>
              </a:spcAft>
              <a:buNone/>
            </a:pPr>
            <a:r>
              <a:rPr b="1" lang="zh-CN">
                <a:solidFill>
                  <a:srgbClr val="000000"/>
                </a:solidFill>
                <a:latin typeface="Lato"/>
                <a:ea typeface="Lato"/>
                <a:cs typeface="Lato"/>
                <a:sym typeface="Lato"/>
              </a:rPr>
              <a:t>VGG: </a:t>
            </a:r>
            <a:r>
              <a:rPr lang="zh-CN">
                <a:solidFill>
                  <a:srgbClr val="000000"/>
                </a:solidFill>
                <a:latin typeface="Lato"/>
                <a:ea typeface="Lato"/>
                <a:cs typeface="Lato"/>
                <a:sym typeface="Lato"/>
              </a:rPr>
              <a:t>Perform</a:t>
            </a:r>
            <a:r>
              <a:rPr lang="zh-CN">
                <a:solidFill>
                  <a:srgbClr val="000000"/>
                </a:solidFill>
                <a:latin typeface="Lato"/>
                <a:ea typeface="Lato"/>
                <a:cs typeface="Lato"/>
                <a:sym typeface="Lato"/>
              </a:rPr>
              <a:t> bad, with very low accuracy (~24–25%) and no improvement across epochs.</a:t>
            </a:r>
            <a:endParaRPr>
              <a:solidFill>
                <a:srgbClr val="000000"/>
              </a:solidFill>
              <a:latin typeface="Lato"/>
              <a:ea typeface="Lato"/>
              <a:cs typeface="Lato"/>
              <a:sym typeface="Lato"/>
            </a:endParaRPr>
          </a:p>
          <a:p>
            <a:pPr indent="0" lvl="0" marL="0" rtl="0" algn="l">
              <a:spcBef>
                <a:spcPts val="1200"/>
              </a:spcBef>
              <a:spcAft>
                <a:spcPts val="1200"/>
              </a:spcAft>
              <a:buNone/>
            </a:pPr>
            <a:r>
              <a:rPr b="1" lang="zh-CN">
                <a:solidFill>
                  <a:srgbClr val="000000"/>
                </a:solidFill>
                <a:latin typeface="Lato"/>
                <a:ea typeface="Lato"/>
                <a:cs typeface="Lato"/>
                <a:sym typeface="Lato"/>
              </a:rPr>
              <a:t>Final Decision:</a:t>
            </a:r>
            <a:r>
              <a:rPr lang="zh-CN">
                <a:solidFill>
                  <a:srgbClr val="000000"/>
                </a:solidFill>
                <a:latin typeface="Lato"/>
                <a:ea typeface="Lato"/>
                <a:cs typeface="Lato"/>
                <a:sym typeface="Lato"/>
              </a:rPr>
              <a:t>Improvement CNN and ResNet , give up VGG.</a:t>
            </a:r>
            <a:endParaRPr b="1" sz="2516">
              <a:solidFill>
                <a:srgbClr val="000000"/>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improvement-CNN</a:t>
            </a:r>
            <a:endParaRPr/>
          </a:p>
        </p:txBody>
      </p:sp>
      <p:sp>
        <p:nvSpPr>
          <p:cNvPr id="194" name="Google Shape;194;p31"/>
          <p:cNvSpPr txBox="1"/>
          <p:nvPr>
            <p:ph idx="1" type="body"/>
          </p:nvPr>
        </p:nvSpPr>
        <p:spPr>
          <a:xfrm>
            <a:off x="228750" y="1258775"/>
            <a:ext cx="8520600" cy="10077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rgbClr val="222222"/>
              </a:buClr>
              <a:buSzPts val="1900"/>
              <a:buFont typeface="Lato"/>
              <a:buAutoNum type="arabicPeriod"/>
            </a:pPr>
            <a:r>
              <a:rPr b="1" lang="zh-CN" sz="1900">
                <a:solidFill>
                  <a:srgbClr val="222222"/>
                </a:solidFill>
                <a:latin typeface="Lato"/>
                <a:ea typeface="Lato"/>
                <a:cs typeface="Lato"/>
                <a:sym typeface="Lato"/>
              </a:rPr>
              <a:t>I</a:t>
            </a:r>
            <a:r>
              <a:rPr b="1" lang="zh-CN" sz="1900">
                <a:solidFill>
                  <a:srgbClr val="222222"/>
                </a:solidFill>
                <a:latin typeface="Lato"/>
                <a:ea typeface="Lato"/>
                <a:cs typeface="Lato"/>
                <a:sym typeface="Lato"/>
              </a:rPr>
              <a:t>mprove the network from structure </a:t>
            </a:r>
            <a:endParaRPr b="1" sz="1900">
              <a:solidFill>
                <a:srgbClr val="222222"/>
              </a:solidFill>
              <a:latin typeface="Lato"/>
              <a:ea typeface="Lato"/>
              <a:cs typeface="Lato"/>
              <a:sym typeface="Lato"/>
            </a:endParaRPr>
          </a:p>
          <a:p>
            <a:pPr indent="0" lvl="0" marL="457200" rtl="0" algn="l">
              <a:spcBef>
                <a:spcPts val="1200"/>
              </a:spcBef>
              <a:spcAft>
                <a:spcPts val="1200"/>
              </a:spcAft>
              <a:buNone/>
            </a:pPr>
            <a:r>
              <a:t/>
            </a:r>
            <a:endParaRPr>
              <a:solidFill>
                <a:srgbClr val="222222"/>
              </a:solidFill>
              <a:latin typeface="Lato"/>
              <a:ea typeface="Lato"/>
              <a:cs typeface="Lato"/>
              <a:sym typeface="Lato"/>
            </a:endParaRPr>
          </a:p>
        </p:txBody>
      </p:sp>
      <p:pic>
        <p:nvPicPr>
          <p:cNvPr id="195" name="Google Shape;195;p31" title="70f4175495b84f8c27cd279f8ec2e323.png"/>
          <p:cNvPicPr preferRelativeResize="0"/>
          <p:nvPr/>
        </p:nvPicPr>
        <p:blipFill>
          <a:blip r:embed="rId3">
            <a:alphaModFix/>
          </a:blip>
          <a:stretch>
            <a:fillRect/>
          </a:stretch>
        </p:blipFill>
        <p:spPr>
          <a:xfrm>
            <a:off x="4745700" y="1043900"/>
            <a:ext cx="4220096" cy="3302700"/>
          </a:xfrm>
          <a:prstGeom prst="rect">
            <a:avLst/>
          </a:prstGeom>
          <a:noFill/>
          <a:ln>
            <a:noFill/>
          </a:ln>
        </p:spPr>
      </p:pic>
      <p:sp>
        <p:nvSpPr>
          <p:cNvPr id="196" name="Google Shape;196;p31"/>
          <p:cNvSpPr txBox="1"/>
          <p:nvPr/>
        </p:nvSpPr>
        <p:spPr>
          <a:xfrm>
            <a:off x="152400" y="1743750"/>
            <a:ext cx="5469900" cy="461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zh-CN" sz="1800">
                <a:solidFill>
                  <a:srgbClr val="222222"/>
                </a:solidFill>
                <a:latin typeface="Lato"/>
                <a:ea typeface="Lato"/>
                <a:cs typeface="Lato"/>
                <a:sym typeface="Lato"/>
              </a:rPr>
              <a:t>(a) add one more conv2d(128) layer</a:t>
            </a:r>
            <a:endParaRPr/>
          </a:p>
        </p:txBody>
      </p:sp>
      <p:sp>
        <p:nvSpPr>
          <p:cNvPr id="197" name="Google Shape;197;p31"/>
          <p:cNvSpPr txBox="1"/>
          <p:nvPr/>
        </p:nvSpPr>
        <p:spPr>
          <a:xfrm>
            <a:off x="152400" y="2205450"/>
            <a:ext cx="4633200" cy="461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zh-CN" sz="1800">
                <a:solidFill>
                  <a:srgbClr val="222222"/>
                </a:solidFill>
                <a:latin typeface="Lato"/>
                <a:ea typeface="Lato"/>
                <a:cs typeface="Lato"/>
                <a:sym typeface="Lato"/>
              </a:rPr>
              <a:t>(b) add conv2d(128) layer + conv2d(64)</a:t>
            </a:r>
            <a:endParaRPr/>
          </a:p>
        </p:txBody>
      </p:sp>
      <p:sp>
        <p:nvSpPr>
          <p:cNvPr id="198" name="Google Shape;198;p31"/>
          <p:cNvSpPr txBox="1"/>
          <p:nvPr/>
        </p:nvSpPr>
        <p:spPr>
          <a:xfrm>
            <a:off x="152400" y="2667150"/>
            <a:ext cx="3000000" cy="461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zh-CN" sz="1800">
                <a:solidFill>
                  <a:srgbClr val="222222"/>
                </a:solidFill>
                <a:latin typeface="Lato"/>
                <a:ea typeface="Lato"/>
                <a:cs typeface="Lato"/>
                <a:sym typeface="Lato"/>
              </a:rPr>
              <a:t>(c) delete one layer</a:t>
            </a:r>
            <a:endParaRPr/>
          </a:p>
        </p:txBody>
      </p:sp>
      <p:pic>
        <p:nvPicPr>
          <p:cNvPr id="199" name="Google Shape;199;p31" title="6261745803052_.pic.jpg"/>
          <p:cNvPicPr preferRelativeResize="0"/>
          <p:nvPr/>
        </p:nvPicPr>
        <p:blipFill>
          <a:blip r:embed="rId4">
            <a:alphaModFix/>
          </a:blip>
          <a:stretch>
            <a:fillRect/>
          </a:stretch>
        </p:blipFill>
        <p:spPr>
          <a:xfrm>
            <a:off x="4745700" y="745388"/>
            <a:ext cx="4220099" cy="38997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Task </a:t>
            </a:r>
            <a:endParaRPr/>
          </a:p>
        </p:txBody>
      </p:sp>
      <p:sp>
        <p:nvSpPr>
          <p:cNvPr id="75" name="Google Shape;75;p14"/>
          <p:cNvSpPr txBox="1"/>
          <p:nvPr>
            <p:ph idx="1" type="body"/>
          </p:nvPr>
        </p:nvSpPr>
        <p:spPr>
          <a:xfrm>
            <a:off x="311700" y="1152475"/>
            <a:ext cx="8520600" cy="3870900"/>
          </a:xfrm>
          <a:prstGeom prst="rect">
            <a:avLst/>
          </a:prstGeom>
        </p:spPr>
        <p:txBody>
          <a:bodyPr anchorCtr="0" anchor="t" bIns="91425" lIns="91425" spcFirstLastPara="1" rIns="91425" wrap="square" tIns="91425">
            <a:normAutofit lnSpcReduction="10000"/>
          </a:bodyPr>
          <a:lstStyle/>
          <a:p>
            <a:pPr indent="0" lvl="0" marL="0" rtl="0" algn="just">
              <a:lnSpc>
                <a:spcPct val="115000"/>
              </a:lnSpc>
              <a:spcBef>
                <a:spcPts val="0"/>
              </a:spcBef>
              <a:spcAft>
                <a:spcPts val="0"/>
              </a:spcAft>
              <a:buNone/>
            </a:pPr>
            <a:r>
              <a:rPr lang="zh-CN">
                <a:solidFill>
                  <a:srgbClr val="000000"/>
                </a:solidFill>
              </a:rPr>
              <a:t>Our task is to develop a facial expression recognition (FER) system that can accurately classify human facial expressions such as: “angry”, “disgust”, “fear”, “happy”, “sad”, “surprise”, and “neutral”.  The main challenges of this task include: </a:t>
            </a:r>
            <a:endParaRPr>
              <a:solidFill>
                <a:srgbClr val="000000"/>
              </a:solidFill>
            </a:endParaRPr>
          </a:p>
          <a:p>
            <a:pPr indent="0" lvl="0" marL="0" rtl="0" algn="just">
              <a:lnSpc>
                <a:spcPct val="115000"/>
              </a:lnSpc>
              <a:spcBef>
                <a:spcPts val="0"/>
              </a:spcBef>
              <a:spcAft>
                <a:spcPts val="0"/>
              </a:spcAft>
              <a:buNone/>
            </a:pPr>
            <a:r>
              <a:t/>
            </a:r>
            <a:endParaRPr>
              <a:solidFill>
                <a:srgbClr val="000000"/>
              </a:solidFill>
            </a:endParaRPr>
          </a:p>
          <a:p>
            <a:pPr indent="0" lvl="0" marL="0" rtl="0" algn="just">
              <a:lnSpc>
                <a:spcPct val="115000"/>
              </a:lnSpc>
              <a:spcBef>
                <a:spcPts val="0"/>
              </a:spcBef>
              <a:spcAft>
                <a:spcPts val="0"/>
              </a:spcAft>
              <a:buNone/>
            </a:pPr>
            <a:r>
              <a:rPr lang="zh-CN">
                <a:solidFill>
                  <a:srgbClr val="000000"/>
                </a:solidFill>
              </a:rPr>
              <a:t>(1) </a:t>
            </a:r>
            <a:r>
              <a:rPr b="1" lang="zh-CN">
                <a:solidFill>
                  <a:srgbClr val="000000"/>
                </a:solidFill>
              </a:rPr>
              <a:t>Distinguishing similar expressions</a:t>
            </a:r>
            <a:r>
              <a:rPr lang="zh-CN">
                <a:solidFill>
                  <a:srgbClr val="000000"/>
                </a:solidFill>
              </a:rPr>
              <a:t> such as "surprise" and "fearful."</a:t>
            </a:r>
            <a:endParaRPr>
              <a:solidFill>
                <a:srgbClr val="000000"/>
              </a:solidFill>
            </a:endParaRPr>
          </a:p>
          <a:p>
            <a:pPr indent="0" lvl="0" marL="0" rtl="0" algn="just">
              <a:lnSpc>
                <a:spcPct val="115000"/>
              </a:lnSpc>
              <a:spcBef>
                <a:spcPts val="0"/>
              </a:spcBef>
              <a:spcAft>
                <a:spcPts val="0"/>
              </a:spcAft>
              <a:buNone/>
            </a:pPr>
            <a:r>
              <a:rPr lang="zh-CN">
                <a:solidFill>
                  <a:srgbClr val="000000"/>
                </a:solidFill>
              </a:rPr>
              <a:t>(2) </a:t>
            </a:r>
            <a:r>
              <a:rPr b="1" lang="zh-CN">
                <a:solidFill>
                  <a:srgbClr val="000000"/>
                </a:solidFill>
              </a:rPr>
              <a:t>Handling different conditions:</a:t>
            </a:r>
            <a:r>
              <a:rPr lang="zh-CN">
                <a:solidFill>
                  <a:srgbClr val="000000"/>
                </a:solidFill>
              </a:rPr>
              <a:t> The model needs to work well even when lighting, camera angles, or things like glasses and masks affect the face. </a:t>
            </a:r>
            <a:endParaRPr>
              <a:solidFill>
                <a:srgbClr val="000000"/>
              </a:solidFill>
            </a:endParaRPr>
          </a:p>
          <a:p>
            <a:pPr indent="0" lvl="0" marL="0" rtl="0" algn="just">
              <a:lnSpc>
                <a:spcPct val="115000"/>
              </a:lnSpc>
              <a:spcBef>
                <a:spcPts val="0"/>
              </a:spcBef>
              <a:spcAft>
                <a:spcPts val="0"/>
              </a:spcAft>
              <a:buNone/>
            </a:pPr>
            <a:r>
              <a:rPr lang="zh-CN">
                <a:solidFill>
                  <a:srgbClr val="000000"/>
                </a:solidFill>
              </a:rPr>
              <a:t>(3) </a:t>
            </a:r>
            <a:r>
              <a:rPr b="1" lang="zh-CN">
                <a:solidFill>
                  <a:srgbClr val="000000"/>
                </a:solidFill>
              </a:rPr>
              <a:t>Adapting to different people:</a:t>
            </a:r>
            <a:r>
              <a:rPr lang="zh-CN">
                <a:solidFill>
                  <a:srgbClr val="000000"/>
                </a:solidFill>
              </a:rPr>
              <a:t> The model should recognize expressions correctly across various ages, genders, and ethnic backgrounds.</a:t>
            </a:r>
            <a:endParaRPr>
              <a:solidFill>
                <a:srgbClr val="000000"/>
              </a:solidFill>
            </a:endParaRPr>
          </a:p>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idx="1" type="body"/>
          </p:nvPr>
        </p:nvSpPr>
        <p:spPr>
          <a:xfrm>
            <a:off x="311700" y="122107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sz="1900">
                <a:solidFill>
                  <a:srgbClr val="222222"/>
                </a:solidFill>
                <a:latin typeface="Lato"/>
                <a:ea typeface="Lato"/>
                <a:cs typeface="Lato"/>
                <a:sym typeface="Lato"/>
              </a:rPr>
              <a:t>2. Hypertuning:</a:t>
            </a:r>
            <a:r>
              <a:rPr lang="zh-CN">
                <a:solidFill>
                  <a:srgbClr val="222222"/>
                </a:solidFill>
                <a:latin typeface="Lato"/>
                <a:ea typeface="Lato"/>
                <a:cs typeface="Lato"/>
                <a:sym typeface="Lato"/>
              </a:rPr>
              <a:t> batch_size + learning_rate</a:t>
            </a:r>
            <a:endParaRPr>
              <a:solidFill>
                <a:srgbClr val="222222"/>
              </a:solidFill>
              <a:latin typeface="Lato"/>
              <a:ea typeface="Lato"/>
              <a:cs typeface="Lato"/>
              <a:sym typeface="Lato"/>
            </a:endParaRPr>
          </a:p>
          <a:p>
            <a:pPr indent="0" lvl="0" marL="0" rtl="0" algn="l">
              <a:spcBef>
                <a:spcPts val="1200"/>
              </a:spcBef>
              <a:spcAft>
                <a:spcPts val="1200"/>
              </a:spcAft>
              <a:buNone/>
            </a:pPr>
            <a:r>
              <a:rPr lang="zh-CN">
                <a:solidFill>
                  <a:srgbClr val="222222"/>
                </a:solidFill>
                <a:latin typeface="Lato"/>
                <a:ea typeface="Lato"/>
                <a:cs typeface="Lato"/>
                <a:sym typeface="Lato"/>
              </a:rPr>
              <a:t>Perform a grid search over batch sizes of 64, 128, and 256 and learning rates of 0.001, 0.005, and 0.01 to find the optimal hyperparameters. </a:t>
            </a:r>
            <a:endParaRPr>
              <a:solidFill>
                <a:srgbClr val="222222"/>
              </a:solidFill>
              <a:latin typeface="Lato"/>
              <a:ea typeface="Lato"/>
              <a:cs typeface="Lato"/>
              <a:sym typeface="Lato"/>
            </a:endParaRPr>
          </a:p>
        </p:txBody>
      </p:sp>
      <p:sp>
        <p:nvSpPr>
          <p:cNvPr id="205" name="Google Shape;205;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improvement-</a:t>
            </a:r>
            <a:r>
              <a:rPr lang="zh-CN"/>
              <a:t>-CNN</a:t>
            </a:r>
            <a:endParaRPr/>
          </a:p>
        </p:txBody>
      </p:sp>
      <p:pic>
        <p:nvPicPr>
          <p:cNvPr id="206" name="Google Shape;206;p32"/>
          <p:cNvPicPr preferRelativeResize="0"/>
          <p:nvPr/>
        </p:nvPicPr>
        <p:blipFill>
          <a:blip r:embed="rId3">
            <a:alphaModFix/>
          </a:blip>
          <a:stretch>
            <a:fillRect/>
          </a:stretch>
        </p:blipFill>
        <p:spPr>
          <a:xfrm>
            <a:off x="2055200" y="2455625"/>
            <a:ext cx="4551474" cy="2513325"/>
          </a:xfrm>
          <a:prstGeom prst="rect">
            <a:avLst/>
          </a:prstGeom>
          <a:noFill/>
          <a:ln>
            <a:noFill/>
          </a:ln>
        </p:spPr>
      </p:pic>
      <p:sp>
        <p:nvSpPr>
          <p:cNvPr id="207" name="Google Shape;207;p32"/>
          <p:cNvSpPr/>
          <p:nvPr/>
        </p:nvSpPr>
        <p:spPr>
          <a:xfrm>
            <a:off x="3129100" y="4592425"/>
            <a:ext cx="3003300" cy="197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improvement--CNN </a:t>
            </a:r>
            <a:endParaRPr/>
          </a:p>
        </p:txBody>
      </p:sp>
      <p:pic>
        <p:nvPicPr>
          <p:cNvPr id="213" name="Google Shape;213;p33"/>
          <p:cNvPicPr preferRelativeResize="0"/>
          <p:nvPr/>
        </p:nvPicPr>
        <p:blipFill>
          <a:blip r:embed="rId3">
            <a:alphaModFix/>
          </a:blip>
          <a:stretch>
            <a:fillRect/>
          </a:stretch>
        </p:blipFill>
        <p:spPr>
          <a:xfrm>
            <a:off x="1226250" y="1765350"/>
            <a:ext cx="6820701" cy="2728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4859825" y="87350"/>
            <a:ext cx="3527700" cy="62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zh-CN" sz="1840"/>
              <a:t>after improvement</a:t>
            </a:r>
            <a:endParaRPr sz="1840"/>
          </a:p>
        </p:txBody>
      </p:sp>
      <p:sp>
        <p:nvSpPr>
          <p:cNvPr id="219" name="Google Shape;219;p3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0" name="Google Shape;220;p34" title="cnn_improbvement_confusion_metrix.png"/>
          <p:cNvPicPr preferRelativeResize="0"/>
          <p:nvPr/>
        </p:nvPicPr>
        <p:blipFill>
          <a:blip r:embed="rId3">
            <a:alphaModFix/>
          </a:blip>
          <a:stretch>
            <a:fillRect/>
          </a:stretch>
        </p:blipFill>
        <p:spPr>
          <a:xfrm>
            <a:off x="4552550" y="637188"/>
            <a:ext cx="4142250" cy="4412926"/>
          </a:xfrm>
          <a:prstGeom prst="rect">
            <a:avLst/>
          </a:prstGeom>
          <a:noFill/>
          <a:ln>
            <a:noFill/>
          </a:ln>
        </p:spPr>
      </p:pic>
      <p:sp>
        <p:nvSpPr>
          <p:cNvPr id="221" name="Google Shape;221;p34"/>
          <p:cNvSpPr txBox="1"/>
          <p:nvPr>
            <p:ph type="title"/>
          </p:nvPr>
        </p:nvSpPr>
        <p:spPr>
          <a:xfrm>
            <a:off x="311700" y="0"/>
            <a:ext cx="4142100" cy="62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800"/>
              <a:t>before improvement</a:t>
            </a:r>
            <a:endParaRPr sz="1800"/>
          </a:p>
        </p:txBody>
      </p:sp>
      <p:pic>
        <p:nvPicPr>
          <p:cNvPr id="222" name="Google Shape;222;p34" title="CNN_Baseline_Affectnet_confusion_matrix.png"/>
          <p:cNvPicPr preferRelativeResize="0"/>
          <p:nvPr/>
        </p:nvPicPr>
        <p:blipFill>
          <a:blip r:embed="rId4">
            <a:alphaModFix/>
          </a:blip>
          <a:stretch>
            <a:fillRect/>
          </a:stretch>
        </p:blipFill>
        <p:spPr>
          <a:xfrm>
            <a:off x="176301" y="366600"/>
            <a:ext cx="4683525" cy="4683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improvement</a:t>
            </a:r>
            <a:r>
              <a:rPr lang="zh-CN"/>
              <a:t>-CNN</a:t>
            </a:r>
            <a:endParaRPr/>
          </a:p>
        </p:txBody>
      </p:sp>
      <p:graphicFrame>
        <p:nvGraphicFramePr>
          <p:cNvPr id="228" name="Google Shape;228;p35"/>
          <p:cNvGraphicFramePr/>
          <p:nvPr/>
        </p:nvGraphicFramePr>
        <p:xfrm>
          <a:off x="785975" y="1205663"/>
          <a:ext cx="3000000" cy="3000000"/>
        </p:xfrm>
        <a:graphic>
          <a:graphicData uri="http://schemas.openxmlformats.org/drawingml/2006/table">
            <a:tbl>
              <a:tblPr>
                <a:noFill/>
                <a:tableStyleId>{6C5CD9BE-6A76-49C2-8AA0-FA5AE1E8015E}</a:tableStyleId>
              </a:tblPr>
              <a:tblGrid>
                <a:gridCol w="3990725"/>
                <a:gridCol w="1305525"/>
                <a:gridCol w="1809925"/>
              </a:tblGrid>
              <a:tr h="630700">
                <a:tc>
                  <a:txBody>
                    <a:bodyPr/>
                    <a:lstStyle/>
                    <a:p>
                      <a:pPr indent="0" lvl="0" marL="0" rtl="0" algn="ctr">
                        <a:lnSpc>
                          <a:spcPct val="115000"/>
                        </a:lnSpc>
                        <a:spcBef>
                          <a:spcPts val="0"/>
                        </a:spcBef>
                        <a:spcAft>
                          <a:spcPts val="0"/>
                        </a:spcAft>
                        <a:buNone/>
                      </a:pPr>
                      <a:r>
                        <a:rPr b="1" lang="zh-CN" sz="1200"/>
                        <a:t>metrics </a:t>
                      </a:r>
                      <a:endParaRPr b="1"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CN" sz="1200"/>
                        <a:t>best_model</a:t>
                      </a:r>
                      <a:endParaRPr b="1"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CN" sz="1200"/>
                        <a:t>baseline model</a:t>
                      </a:r>
                      <a:endParaRPr b="1"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8000">
                <a:tc>
                  <a:txBody>
                    <a:bodyPr/>
                    <a:lstStyle/>
                    <a:p>
                      <a:pPr indent="0" lvl="0" marL="0" rtl="0" algn="ctr">
                        <a:lnSpc>
                          <a:spcPct val="115000"/>
                        </a:lnSpc>
                        <a:spcBef>
                          <a:spcPts val="0"/>
                        </a:spcBef>
                        <a:spcAft>
                          <a:spcPts val="0"/>
                        </a:spcAft>
                        <a:buNone/>
                      </a:pPr>
                      <a:r>
                        <a:rPr b="1" lang="zh-CN" sz="1200"/>
                        <a:t>train_loss (average of 3 seeds)</a:t>
                      </a:r>
                      <a:endParaRPr b="1"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CN"/>
                        <a:t>0.63</a:t>
                      </a:r>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CN"/>
                        <a:t>1.17</a:t>
                      </a:r>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8000">
                <a:tc>
                  <a:txBody>
                    <a:bodyPr/>
                    <a:lstStyle/>
                    <a:p>
                      <a:pPr indent="0" lvl="0" marL="0" rtl="0" algn="ctr">
                        <a:lnSpc>
                          <a:spcPct val="115000"/>
                        </a:lnSpc>
                        <a:spcBef>
                          <a:spcPts val="0"/>
                        </a:spcBef>
                        <a:spcAft>
                          <a:spcPts val="0"/>
                        </a:spcAft>
                        <a:buNone/>
                      </a:pPr>
                      <a:r>
                        <a:rPr b="1" lang="zh-CN" sz="1200"/>
                        <a:t>val_loss (average of 3 seeds)</a:t>
                      </a:r>
                      <a:endParaRPr b="1"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CN"/>
                        <a:t>0.75</a:t>
                      </a:r>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CN"/>
                        <a:t>1.35</a:t>
                      </a:r>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8000">
                <a:tc>
                  <a:txBody>
                    <a:bodyPr/>
                    <a:lstStyle/>
                    <a:p>
                      <a:pPr indent="0" lvl="0" marL="0" rtl="0" algn="ctr">
                        <a:lnSpc>
                          <a:spcPct val="115000"/>
                        </a:lnSpc>
                        <a:spcBef>
                          <a:spcPts val="0"/>
                        </a:spcBef>
                        <a:spcAft>
                          <a:spcPts val="0"/>
                        </a:spcAft>
                        <a:buNone/>
                      </a:pPr>
                      <a:r>
                        <a:rPr b="1" lang="zh-CN" sz="1200"/>
                        <a:t>train_accuracy (average of 3 seeds)</a:t>
                      </a:r>
                      <a:endParaRPr b="1"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CN"/>
                        <a:t>0.77</a:t>
                      </a:r>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CN"/>
                        <a:t>0.84</a:t>
                      </a:r>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8000">
                <a:tc>
                  <a:txBody>
                    <a:bodyPr/>
                    <a:lstStyle/>
                    <a:p>
                      <a:pPr indent="0" lvl="0" marL="0" rtl="0" algn="ctr">
                        <a:lnSpc>
                          <a:spcPct val="115000"/>
                        </a:lnSpc>
                        <a:spcBef>
                          <a:spcPts val="0"/>
                        </a:spcBef>
                        <a:spcAft>
                          <a:spcPts val="0"/>
                        </a:spcAft>
                        <a:buNone/>
                      </a:pPr>
                      <a:r>
                        <a:rPr b="1" lang="zh-CN" sz="1200"/>
                        <a:t>val_accuracy (average of 3 seeds)</a:t>
                      </a:r>
                      <a:endParaRPr b="1"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CN"/>
                        <a:t>0.75</a:t>
                      </a:r>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CN"/>
                        <a:t>0.63</a:t>
                      </a:r>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29" name="Google Shape;229;p35"/>
          <p:cNvSpPr txBox="1"/>
          <p:nvPr/>
        </p:nvSpPr>
        <p:spPr>
          <a:xfrm>
            <a:off x="1655775" y="4629150"/>
            <a:ext cx="54957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latin typeface="Open Sans"/>
                <a:ea typeface="Open Sans"/>
                <a:cs typeface="Open Sans"/>
                <a:sym typeface="Open Sans"/>
              </a:rPr>
              <a:t>All results are averaged over three runs with different random seeds.</a:t>
            </a:r>
            <a:endParaRPr sz="1000">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improvement</a:t>
            </a:r>
            <a:r>
              <a:rPr lang="zh-CN"/>
              <a:t> </a:t>
            </a:r>
            <a:r>
              <a:rPr lang="zh-CN"/>
              <a:t>-</a:t>
            </a:r>
            <a:r>
              <a:rPr lang="zh-CN"/>
              <a:t> RESNET improvements</a:t>
            </a:r>
            <a:endParaRPr/>
          </a:p>
        </p:txBody>
      </p:sp>
      <p:sp>
        <p:nvSpPr>
          <p:cNvPr id="235" name="Google Shape;235;p3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Squeeze and Excitation Block</a:t>
            </a:r>
            <a:endParaRPr>
              <a:solidFill>
                <a:srgbClr val="222222"/>
              </a:solidFill>
              <a:latin typeface="Lato"/>
              <a:ea typeface="Lato"/>
              <a:cs typeface="Lato"/>
              <a:sym typeface="Lato"/>
            </a:endParaRPr>
          </a:p>
          <a:p>
            <a:pPr indent="-317500" lvl="1" marL="914400" rtl="0" algn="l">
              <a:spcBef>
                <a:spcPts val="0"/>
              </a:spcBef>
              <a:spcAft>
                <a:spcPts val="0"/>
              </a:spcAft>
              <a:buClr>
                <a:srgbClr val="222222"/>
              </a:buClr>
              <a:buSzPts val="1400"/>
              <a:buFont typeface="Lato"/>
              <a:buChar char="○"/>
            </a:pPr>
            <a:r>
              <a:rPr lang="zh-CN">
                <a:solidFill>
                  <a:srgbClr val="222222"/>
                </a:solidFill>
                <a:latin typeface="Lato"/>
                <a:ea typeface="Lato"/>
                <a:cs typeface="Lato"/>
                <a:sym typeface="Lato"/>
              </a:rPr>
              <a:t>Adds an attentional component to the model to boost affect of </a:t>
            </a:r>
            <a:r>
              <a:rPr lang="zh-CN">
                <a:solidFill>
                  <a:srgbClr val="222222"/>
                </a:solidFill>
                <a:latin typeface="Lato"/>
                <a:ea typeface="Lato"/>
                <a:cs typeface="Lato"/>
                <a:sym typeface="Lato"/>
              </a:rPr>
              <a:t>useful features and suppress irrelevant ones</a:t>
            </a:r>
            <a:endParaRPr>
              <a:solidFill>
                <a:srgbClr val="222222"/>
              </a:solidFill>
              <a:latin typeface="Lato"/>
              <a:ea typeface="Lato"/>
              <a:cs typeface="Lato"/>
              <a:sym typeface="Lato"/>
            </a:endParaRPr>
          </a:p>
          <a:p>
            <a:pPr indent="-342900" lvl="0" marL="457200" rtl="0" algn="l">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Data Augmentation</a:t>
            </a:r>
            <a:endParaRPr>
              <a:solidFill>
                <a:srgbClr val="222222"/>
              </a:solidFill>
              <a:latin typeface="Lato"/>
              <a:ea typeface="Lato"/>
              <a:cs typeface="Lato"/>
              <a:sym typeface="Lato"/>
            </a:endParaRPr>
          </a:p>
          <a:p>
            <a:pPr indent="-317500" lvl="1" marL="914400" rtl="0" algn="l">
              <a:spcBef>
                <a:spcPts val="0"/>
              </a:spcBef>
              <a:spcAft>
                <a:spcPts val="0"/>
              </a:spcAft>
              <a:buClr>
                <a:srgbClr val="222222"/>
              </a:buClr>
              <a:buSzPts val="1400"/>
              <a:buFont typeface="Lato"/>
              <a:buChar char="○"/>
            </a:pPr>
            <a:r>
              <a:rPr lang="zh-CN">
                <a:solidFill>
                  <a:srgbClr val="222222"/>
                </a:solidFill>
                <a:latin typeface="Lato"/>
                <a:ea typeface="Lato"/>
                <a:cs typeface="Lato"/>
                <a:sym typeface="Lato"/>
              </a:rPr>
              <a:t>Added random flips to the data to reduce overfitting to the train set</a:t>
            </a:r>
            <a:endParaRPr>
              <a:solidFill>
                <a:srgbClr val="222222"/>
              </a:solidFill>
              <a:latin typeface="Lato"/>
              <a:ea typeface="Lato"/>
              <a:cs typeface="Lato"/>
              <a:sym typeface="Lato"/>
            </a:endParaRPr>
          </a:p>
          <a:p>
            <a:pPr indent="-342900" lvl="0" marL="457200" rtl="0" algn="l">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Larger input data size</a:t>
            </a:r>
            <a:endParaRPr>
              <a:solidFill>
                <a:srgbClr val="222222"/>
              </a:solidFill>
              <a:latin typeface="Lato"/>
              <a:ea typeface="Lato"/>
              <a:cs typeface="Lato"/>
              <a:sym typeface="Lato"/>
            </a:endParaRPr>
          </a:p>
          <a:p>
            <a:pPr indent="-317500" lvl="1" marL="914400" rtl="0" algn="l">
              <a:spcBef>
                <a:spcPts val="0"/>
              </a:spcBef>
              <a:spcAft>
                <a:spcPts val="0"/>
              </a:spcAft>
              <a:buClr>
                <a:srgbClr val="222222"/>
              </a:buClr>
              <a:buSzPts val="1400"/>
              <a:buFont typeface="Lato"/>
              <a:buChar char="○"/>
            </a:pPr>
            <a:r>
              <a:rPr lang="zh-CN">
                <a:solidFill>
                  <a:srgbClr val="222222"/>
                </a:solidFill>
                <a:latin typeface="Lato"/>
                <a:ea typeface="Lato"/>
                <a:cs typeface="Lato"/>
                <a:sym typeface="Lato"/>
              </a:rPr>
              <a:t>Earlier used low res 48x48 grayscale images</a:t>
            </a:r>
            <a:endParaRPr>
              <a:solidFill>
                <a:srgbClr val="222222"/>
              </a:solidFill>
              <a:latin typeface="Lato"/>
              <a:ea typeface="Lato"/>
              <a:cs typeface="Lato"/>
              <a:sym typeface="Lato"/>
            </a:endParaRPr>
          </a:p>
          <a:p>
            <a:pPr indent="-317500" lvl="1" marL="914400" rtl="0" algn="l">
              <a:spcBef>
                <a:spcPts val="0"/>
              </a:spcBef>
              <a:spcAft>
                <a:spcPts val="0"/>
              </a:spcAft>
              <a:buClr>
                <a:srgbClr val="222222"/>
              </a:buClr>
              <a:buSzPts val="1400"/>
              <a:buFont typeface="Lato"/>
              <a:buChar char="○"/>
            </a:pPr>
            <a:r>
              <a:rPr lang="zh-CN">
                <a:solidFill>
                  <a:srgbClr val="222222"/>
                </a:solidFill>
                <a:latin typeface="Lato"/>
                <a:ea typeface="Lato"/>
                <a:cs typeface="Lato"/>
                <a:sym typeface="Lato"/>
              </a:rPr>
              <a:t>Used 224x224 RGB images so features can be extracted better and it can hopefully pick up on slight facial variations between emotions</a:t>
            </a:r>
            <a:endParaRPr>
              <a:solidFill>
                <a:srgbClr val="222222"/>
              </a:solidFill>
              <a:latin typeface="Lato"/>
              <a:ea typeface="Lato"/>
              <a:cs typeface="Lato"/>
              <a:sym typeface="Lato"/>
            </a:endParaRPr>
          </a:p>
          <a:p>
            <a:pPr indent="-342900" lvl="0" marL="457200" rtl="0" algn="l">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Adam optimizer</a:t>
            </a:r>
            <a:endParaRPr>
              <a:solidFill>
                <a:srgbClr val="222222"/>
              </a:solidFill>
              <a:latin typeface="Lato"/>
              <a:ea typeface="Lato"/>
              <a:cs typeface="Lato"/>
              <a:sym typeface="Lato"/>
            </a:endParaRPr>
          </a:p>
          <a:p>
            <a:pPr indent="-317500" lvl="1" marL="914400" rtl="0" algn="l">
              <a:spcBef>
                <a:spcPts val="0"/>
              </a:spcBef>
              <a:spcAft>
                <a:spcPts val="0"/>
              </a:spcAft>
              <a:buClr>
                <a:srgbClr val="222222"/>
              </a:buClr>
              <a:buSzPts val="1400"/>
              <a:buFont typeface="Lato"/>
              <a:buChar char="○"/>
            </a:pPr>
            <a:r>
              <a:rPr lang="zh-CN">
                <a:solidFill>
                  <a:srgbClr val="222222"/>
                </a:solidFill>
                <a:latin typeface="Lato"/>
                <a:ea typeface="Lato"/>
                <a:cs typeface="Lato"/>
                <a:sym typeface="Lato"/>
              </a:rPr>
              <a:t>converges faster than SGD and </a:t>
            </a:r>
            <a:r>
              <a:rPr lang="zh-CN">
                <a:solidFill>
                  <a:srgbClr val="222222"/>
                </a:solidFill>
                <a:latin typeface="Lato"/>
                <a:ea typeface="Lato"/>
                <a:cs typeface="Lato"/>
                <a:sym typeface="Lato"/>
              </a:rPr>
              <a:t>useful</a:t>
            </a:r>
            <a:r>
              <a:rPr lang="zh-CN">
                <a:solidFill>
                  <a:srgbClr val="222222"/>
                </a:solidFill>
                <a:latin typeface="Lato"/>
                <a:ea typeface="Lato"/>
                <a:cs typeface="Lato"/>
                <a:sym typeface="Lato"/>
              </a:rPr>
              <a:t> for datasets like Affectnet</a:t>
            </a:r>
            <a:endParaRPr>
              <a:solidFill>
                <a:srgbClr val="222222"/>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RESNET </a:t>
            </a:r>
            <a:r>
              <a:rPr lang="zh-CN"/>
              <a:t>improvement-</a:t>
            </a:r>
            <a:r>
              <a:rPr lang="zh-CN"/>
              <a:t> Results</a:t>
            </a:r>
            <a:endParaRPr/>
          </a:p>
        </p:txBody>
      </p:sp>
      <p:pic>
        <p:nvPicPr>
          <p:cNvPr id="241" name="Google Shape;241;p37"/>
          <p:cNvPicPr preferRelativeResize="0"/>
          <p:nvPr/>
        </p:nvPicPr>
        <p:blipFill>
          <a:blip r:embed="rId3">
            <a:alphaModFix/>
          </a:blip>
          <a:stretch>
            <a:fillRect/>
          </a:stretch>
        </p:blipFill>
        <p:spPr>
          <a:xfrm>
            <a:off x="152400" y="1152425"/>
            <a:ext cx="8839200" cy="3683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RESNET </a:t>
            </a:r>
            <a:r>
              <a:rPr lang="zh-CN"/>
              <a:t> improvement- </a:t>
            </a:r>
            <a:r>
              <a:rPr lang="zh-CN"/>
              <a:t>Results</a:t>
            </a:r>
            <a:endParaRPr/>
          </a:p>
        </p:txBody>
      </p:sp>
      <p:pic>
        <p:nvPicPr>
          <p:cNvPr id="247" name="Google Shape;247;p38"/>
          <p:cNvPicPr preferRelativeResize="0"/>
          <p:nvPr/>
        </p:nvPicPr>
        <p:blipFill>
          <a:blip r:embed="rId3">
            <a:alphaModFix/>
          </a:blip>
          <a:stretch>
            <a:fillRect/>
          </a:stretch>
        </p:blipFill>
        <p:spPr>
          <a:xfrm>
            <a:off x="1110275" y="1152425"/>
            <a:ext cx="3524775" cy="3524775"/>
          </a:xfrm>
          <a:prstGeom prst="rect">
            <a:avLst/>
          </a:prstGeom>
          <a:noFill/>
          <a:ln>
            <a:noFill/>
          </a:ln>
        </p:spPr>
      </p:pic>
      <p:sp>
        <p:nvSpPr>
          <p:cNvPr id="248" name="Google Shape;248;p38"/>
          <p:cNvSpPr txBox="1"/>
          <p:nvPr/>
        </p:nvSpPr>
        <p:spPr>
          <a:xfrm>
            <a:off x="4852250" y="1401163"/>
            <a:ext cx="4036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2000">
                <a:solidFill>
                  <a:srgbClr val="222222"/>
                </a:solidFill>
                <a:latin typeface="Lato"/>
                <a:ea typeface="Lato"/>
                <a:cs typeface="Lato"/>
                <a:sym typeface="Lato"/>
              </a:rPr>
              <a:t>Final Test Accuracy: 72.87%</a:t>
            </a:r>
            <a:endParaRPr b="1" sz="2000">
              <a:solidFill>
                <a:srgbClr val="222222"/>
              </a:solidFill>
              <a:latin typeface="Lato"/>
              <a:ea typeface="Lato"/>
              <a:cs typeface="Lato"/>
              <a:sym typeface="Lato"/>
            </a:endParaRPr>
          </a:p>
        </p:txBody>
      </p:sp>
      <p:sp>
        <p:nvSpPr>
          <p:cNvPr id="249" name="Google Shape;249;p38"/>
          <p:cNvSpPr txBox="1"/>
          <p:nvPr/>
        </p:nvSpPr>
        <p:spPr>
          <a:xfrm>
            <a:off x="4572000" y="3786700"/>
            <a:ext cx="41937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zh-CN" sz="1600">
                <a:latin typeface="Lato"/>
                <a:ea typeface="Lato"/>
                <a:cs typeface="Lato"/>
                <a:sym typeface="Lato"/>
              </a:rPr>
              <a:t>0: Neutral, 1: Happiness, 2: Sadness, 3: Surprise, 4: Fear, 5: Disgust, 6: Anger, 7: Contempt</a:t>
            </a:r>
            <a:endParaRPr sz="1800">
              <a:solidFill>
                <a:schemeClr val="dk2"/>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GAN Motivation</a:t>
            </a:r>
            <a:endParaRPr/>
          </a:p>
        </p:txBody>
      </p:sp>
      <p:sp>
        <p:nvSpPr>
          <p:cNvPr id="255" name="Google Shape;255;p3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Goal was to add complexity beyond pure classification</a:t>
            </a:r>
            <a:endParaRPr>
              <a:solidFill>
                <a:srgbClr val="222222"/>
              </a:solidFill>
              <a:latin typeface="Lato"/>
              <a:ea typeface="Lato"/>
              <a:cs typeface="Lato"/>
              <a:sym typeface="Lato"/>
            </a:endParaRPr>
          </a:p>
          <a:p>
            <a:pPr indent="-317500" lvl="1" marL="914400" rtl="0" algn="l">
              <a:spcBef>
                <a:spcPts val="0"/>
              </a:spcBef>
              <a:spcAft>
                <a:spcPts val="0"/>
              </a:spcAft>
              <a:buClr>
                <a:srgbClr val="222222"/>
              </a:buClr>
              <a:buSzPts val="1400"/>
              <a:buFont typeface="Lato"/>
              <a:buChar char="○"/>
            </a:pPr>
            <a:r>
              <a:rPr lang="zh-CN">
                <a:solidFill>
                  <a:srgbClr val="222222"/>
                </a:solidFill>
                <a:latin typeface="Lato"/>
                <a:ea typeface="Lato"/>
                <a:cs typeface="Lato"/>
                <a:sym typeface="Lato"/>
              </a:rPr>
              <a:t>GAN adds data diversity and enables synthetic test set</a:t>
            </a:r>
            <a:br>
              <a:rPr lang="zh-CN">
                <a:solidFill>
                  <a:srgbClr val="222222"/>
                </a:solidFill>
                <a:latin typeface="Lato"/>
                <a:ea typeface="Lato"/>
                <a:cs typeface="Lato"/>
                <a:sym typeface="Lato"/>
              </a:rPr>
            </a:br>
            <a:endParaRPr>
              <a:solidFill>
                <a:srgbClr val="222222"/>
              </a:solidFill>
              <a:latin typeface="Lato"/>
              <a:ea typeface="Lato"/>
              <a:cs typeface="Lato"/>
              <a:sym typeface="Lato"/>
            </a:endParaRPr>
          </a:p>
          <a:p>
            <a:pPr indent="-342900" lvl="0" marL="457200" rtl="0" algn="l">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Transfer Emotions</a:t>
            </a:r>
            <a:endParaRPr>
              <a:solidFill>
                <a:srgbClr val="222222"/>
              </a:solidFill>
              <a:latin typeface="Lato"/>
              <a:ea typeface="Lato"/>
              <a:cs typeface="Lato"/>
              <a:sym typeface="Lato"/>
            </a:endParaRPr>
          </a:p>
          <a:p>
            <a:pPr indent="-317500" lvl="1" marL="914400" rtl="0" algn="l">
              <a:spcBef>
                <a:spcPts val="0"/>
              </a:spcBef>
              <a:spcAft>
                <a:spcPts val="0"/>
              </a:spcAft>
              <a:buClr>
                <a:srgbClr val="222222"/>
              </a:buClr>
              <a:buSzPts val="1400"/>
              <a:buFont typeface="Lato"/>
              <a:buChar char="○"/>
            </a:pPr>
            <a:r>
              <a:rPr lang="zh-CN">
                <a:solidFill>
                  <a:srgbClr val="222222"/>
                </a:solidFill>
                <a:latin typeface="Lato"/>
                <a:ea typeface="Lato"/>
                <a:cs typeface="Lato"/>
                <a:sym typeface="Lato"/>
              </a:rPr>
              <a:t>GAN would generate a face that takes an emotion from an “emotion” face (happy, sad, etc.) and maps it onto a face with a neutral face</a:t>
            </a:r>
            <a:br>
              <a:rPr lang="zh-CN">
                <a:solidFill>
                  <a:srgbClr val="222222"/>
                </a:solidFill>
                <a:latin typeface="Lato"/>
                <a:ea typeface="Lato"/>
                <a:cs typeface="Lato"/>
                <a:sym typeface="Lato"/>
              </a:rPr>
            </a:br>
            <a:endParaRPr>
              <a:solidFill>
                <a:srgbClr val="222222"/>
              </a:solidFill>
              <a:latin typeface="Lato"/>
              <a:ea typeface="Lato"/>
              <a:cs typeface="Lato"/>
              <a:sym typeface="Lato"/>
            </a:endParaRPr>
          </a:p>
          <a:p>
            <a:pPr indent="-342900" lvl="0" marL="457200" rtl="0" algn="l">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Synthetic Testing</a:t>
            </a:r>
            <a:endParaRPr>
              <a:solidFill>
                <a:srgbClr val="222222"/>
              </a:solidFill>
              <a:latin typeface="Lato"/>
              <a:ea typeface="Lato"/>
              <a:cs typeface="Lato"/>
              <a:sym typeface="Lato"/>
            </a:endParaRPr>
          </a:p>
          <a:p>
            <a:pPr indent="-317500" lvl="1" marL="914400" rtl="0" algn="l">
              <a:spcBef>
                <a:spcPts val="0"/>
              </a:spcBef>
              <a:spcAft>
                <a:spcPts val="0"/>
              </a:spcAft>
              <a:buClr>
                <a:srgbClr val="222222"/>
              </a:buClr>
              <a:buSzPts val="1400"/>
              <a:buFont typeface="Lato"/>
              <a:buChar char="○"/>
            </a:pPr>
            <a:r>
              <a:rPr lang="zh-CN">
                <a:solidFill>
                  <a:srgbClr val="222222"/>
                </a:solidFill>
                <a:latin typeface="Lato"/>
                <a:ea typeface="Lato"/>
                <a:cs typeface="Lato"/>
                <a:sym typeface="Lato"/>
              </a:rPr>
              <a:t>Evaluate transfer accuracy against real photos</a:t>
            </a:r>
            <a:br>
              <a:rPr lang="zh-CN">
                <a:solidFill>
                  <a:srgbClr val="222222"/>
                </a:solidFill>
                <a:latin typeface="Lato"/>
                <a:ea typeface="Lato"/>
                <a:cs typeface="Lato"/>
                <a:sym typeface="Lato"/>
              </a:rPr>
            </a:br>
            <a:endParaRPr>
              <a:solidFill>
                <a:srgbClr val="222222"/>
              </a:solidFill>
              <a:latin typeface="Lato"/>
              <a:ea typeface="Lato"/>
              <a:cs typeface="Lato"/>
              <a:sym typeface="Lato"/>
            </a:endParaRPr>
          </a:p>
          <a:p>
            <a:pPr indent="-342900" lvl="0" marL="457200" rtl="0" algn="l">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Data augmentation</a:t>
            </a:r>
            <a:endParaRPr>
              <a:solidFill>
                <a:srgbClr val="222222"/>
              </a:solidFill>
              <a:latin typeface="Lato"/>
              <a:ea typeface="Lato"/>
              <a:cs typeface="Lato"/>
              <a:sym typeface="Lato"/>
            </a:endParaRPr>
          </a:p>
          <a:p>
            <a:pPr indent="-317500" lvl="1" marL="914400" rtl="0" algn="l">
              <a:spcBef>
                <a:spcPts val="0"/>
              </a:spcBef>
              <a:spcAft>
                <a:spcPts val="0"/>
              </a:spcAft>
              <a:buClr>
                <a:srgbClr val="222222"/>
              </a:buClr>
              <a:buSzPts val="1400"/>
              <a:buFont typeface="Lato"/>
              <a:buChar char="○"/>
            </a:pPr>
            <a:r>
              <a:rPr lang="zh-CN">
                <a:solidFill>
                  <a:srgbClr val="222222"/>
                </a:solidFill>
                <a:latin typeface="Lato"/>
                <a:ea typeface="Lato"/>
                <a:cs typeface="Lato"/>
                <a:sym typeface="Lato"/>
              </a:rPr>
              <a:t>Long-term goal is to fill in gaps in rare emotions (i.e. disgust) underrepresented in the datasets</a:t>
            </a:r>
            <a:endParaRPr>
              <a:solidFill>
                <a:srgbClr val="222222"/>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GAN: Two-Stage Pipeline</a:t>
            </a:r>
            <a:endParaRPr/>
          </a:p>
        </p:txBody>
      </p:sp>
      <p:sp>
        <p:nvSpPr>
          <p:cNvPr id="261" name="Google Shape;261;p4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Stage 1: CNN Classifier</a:t>
            </a:r>
            <a:endParaRPr>
              <a:solidFill>
                <a:srgbClr val="222222"/>
              </a:solidFill>
              <a:latin typeface="Lato"/>
              <a:ea typeface="Lato"/>
              <a:cs typeface="Lato"/>
              <a:sym typeface="Lato"/>
            </a:endParaRPr>
          </a:p>
          <a:p>
            <a:pPr indent="-317500" lvl="1" marL="914400" rtl="0" algn="l">
              <a:spcBef>
                <a:spcPts val="0"/>
              </a:spcBef>
              <a:spcAft>
                <a:spcPts val="0"/>
              </a:spcAft>
              <a:buClr>
                <a:srgbClr val="222222"/>
              </a:buClr>
              <a:buSzPts val="1400"/>
              <a:buFont typeface="Lato"/>
              <a:buChar char="○"/>
            </a:pPr>
            <a:r>
              <a:rPr lang="zh-CN">
                <a:solidFill>
                  <a:srgbClr val="222222"/>
                </a:solidFill>
                <a:latin typeface="Lato"/>
                <a:ea typeface="Lato"/>
                <a:cs typeface="Lato"/>
                <a:sym typeface="Lato"/>
              </a:rPr>
              <a:t>Filter generated samples to ensure they match the intended sample</a:t>
            </a:r>
            <a:endParaRPr>
              <a:solidFill>
                <a:srgbClr val="222222"/>
              </a:solidFill>
              <a:latin typeface="Lato"/>
              <a:ea typeface="Lato"/>
              <a:cs typeface="Lato"/>
              <a:sym typeface="Lato"/>
            </a:endParaRPr>
          </a:p>
          <a:p>
            <a:pPr indent="-317500" lvl="1" marL="914400" rtl="0" algn="l">
              <a:spcBef>
                <a:spcPts val="0"/>
              </a:spcBef>
              <a:spcAft>
                <a:spcPts val="0"/>
              </a:spcAft>
              <a:buClr>
                <a:srgbClr val="222222"/>
              </a:buClr>
              <a:buSzPts val="1400"/>
              <a:buFont typeface="Lato"/>
              <a:buChar char="○"/>
            </a:pPr>
            <a:r>
              <a:rPr lang="zh-CN">
                <a:solidFill>
                  <a:srgbClr val="222222"/>
                </a:solidFill>
                <a:latin typeface="Lato"/>
                <a:ea typeface="Lato"/>
                <a:cs typeface="Lato"/>
                <a:sym typeface="Lato"/>
              </a:rPr>
              <a:t>Necessary so that the GAN does not produce artifacts or drifts in expression</a:t>
            </a:r>
            <a:endParaRPr>
              <a:solidFill>
                <a:srgbClr val="222222"/>
              </a:solidFill>
              <a:latin typeface="Lato"/>
              <a:ea typeface="Lato"/>
              <a:cs typeface="Lato"/>
              <a:sym typeface="Lato"/>
            </a:endParaRPr>
          </a:p>
          <a:p>
            <a:pPr indent="-317500" lvl="1" marL="914400" rtl="0" algn="l">
              <a:spcBef>
                <a:spcPts val="0"/>
              </a:spcBef>
              <a:spcAft>
                <a:spcPts val="0"/>
              </a:spcAft>
              <a:buClr>
                <a:srgbClr val="222222"/>
              </a:buClr>
              <a:buSzPts val="1400"/>
              <a:buFont typeface="Lato"/>
              <a:buChar char="○"/>
            </a:pPr>
            <a:r>
              <a:rPr lang="zh-CN">
                <a:solidFill>
                  <a:srgbClr val="222222"/>
                </a:solidFill>
                <a:latin typeface="Lato"/>
                <a:ea typeface="Lato"/>
                <a:cs typeface="Lato"/>
                <a:sym typeface="Lato"/>
              </a:rPr>
              <a:t>Provides the additional benefit that we only keep images that are classified correctly by the CNN, preventing label noise</a:t>
            </a:r>
            <a:br>
              <a:rPr lang="zh-CN">
                <a:solidFill>
                  <a:srgbClr val="222222"/>
                </a:solidFill>
                <a:latin typeface="Lato"/>
                <a:ea typeface="Lato"/>
                <a:cs typeface="Lato"/>
                <a:sym typeface="Lato"/>
              </a:rPr>
            </a:br>
            <a:endParaRPr>
              <a:solidFill>
                <a:srgbClr val="222222"/>
              </a:solidFill>
              <a:latin typeface="Lato"/>
              <a:ea typeface="Lato"/>
              <a:cs typeface="Lato"/>
              <a:sym typeface="Lato"/>
            </a:endParaRPr>
          </a:p>
          <a:p>
            <a:pPr indent="-342900" lvl="0" marL="457200" rtl="0" algn="l">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Stage 2: Conditional GAN Generator / Discriminator</a:t>
            </a:r>
            <a:endParaRPr>
              <a:solidFill>
                <a:srgbClr val="222222"/>
              </a:solidFill>
              <a:latin typeface="Lato"/>
              <a:ea typeface="Lato"/>
              <a:cs typeface="Lato"/>
              <a:sym typeface="Lato"/>
            </a:endParaRPr>
          </a:p>
          <a:p>
            <a:pPr indent="-317500" lvl="1" marL="914400" rtl="0" algn="l">
              <a:spcBef>
                <a:spcPts val="0"/>
              </a:spcBef>
              <a:spcAft>
                <a:spcPts val="0"/>
              </a:spcAft>
              <a:buClr>
                <a:srgbClr val="222222"/>
              </a:buClr>
              <a:buSzPts val="1400"/>
              <a:buFont typeface="Lato"/>
              <a:buChar char="○"/>
            </a:pPr>
            <a:r>
              <a:rPr lang="zh-CN">
                <a:solidFill>
                  <a:srgbClr val="222222"/>
                </a:solidFill>
                <a:latin typeface="Lato"/>
                <a:ea typeface="Lato"/>
                <a:cs typeface="Lato"/>
                <a:sym typeface="Lato"/>
              </a:rPr>
              <a:t>Generator: Creates a new face given neutral + expression reference</a:t>
            </a:r>
            <a:endParaRPr>
              <a:solidFill>
                <a:srgbClr val="222222"/>
              </a:solidFill>
              <a:latin typeface="Lato"/>
              <a:ea typeface="Lato"/>
              <a:cs typeface="Lato"/>
              <a:sym typeface="Lato"/>
            </a:endParaRPr>
          </a:p>
          <a:p>
            <a:pPr indent="-317500" lvl="1" marL="914400" rtl="0" algn="l">
              <a:spcBef>
                <a:spcPts val="0"/>
              </a:spcBef>
              <a:spcAft>
                <a:spcPts val="0"/>
              </a:spcAft>
              <a:buClr>
                <a:srgbClr val="222222"/>
              </a:buClr>
              <a:buSzPts val="1400"/>
              <a:buFont typeface="Lato"/>
              <a:buChar char="○"/>
            </a:pPr>
            <a:r>
              <a:rPr lang="zh-CN">
                <a:solidFill>
                  <a:srgbClr val="222222"/>
                </a:solidFill>
                <a:latin typeface="Lato"/>
                <a:ea typeface="Lato"/>
                <a:cs typeface="Lato"/>
                <a:sym typeface="Lato"/>
              </a:rPr>
              <a:t>Discrminator: Judges real vs. fake, </a:t>
            </a:r>
            <a:r>
              <a:rPr lang="zh-CN">
                <a:solidFill>
                  <a:srgbClr val="222222"/>
                </a:solidFill>
                <a:latin typeface="Lato"/>
                <a:ea typeface="Lato"/>
                <a:cs typeface="Lato"/>
                <a:sym typeface="Lato"/>
              </a:rPr>
              <a:t>driving</a:t>
            </a:r>
            <a:r>
              <a:rPr lang="zh-CN">
                <a:solidFill>
                  <a:srgbClr val="222222"/>
                </a:solidFill>
                <a:latin typeface="Lato"/>
                <a:ea typeface="Lato"/>
                <a:cs typeface="Lato"/>
                <a:sym typeface="Lato"/>
              </a:rPr>
              <a:t> generator to improve realism</a:t>
            </a:r>
            <a:endParaRPr>
              <a:solidFill>
                <a:srgbClr val="222222"/>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GAN: Single-Folder Data Strategy</a:t>
            </a:r>
            <a:endParaRPr/>
          </a:p>
        </p:txBody>
      </p:sp>
      <p:sp>
        <p:nvSpPr>
          <p:cNvPr id="267" name="Google Shape;267;p4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rgbClr val="222222"/>
              </a:buClr>
              <a:buSzPts val="2000"/>
              <a:buFont typeface="Lato"/>
              <a:buChar char="●"/>
            </a:pPr>
            <a:r>
              <a:rPr lang="zh-CN" sz="2000">
                <a:solidFill>
                  <a:srgbClr val="222222"/>
                </a:solidFill>
                <a:latin typeface="Lato"/>
                <a:ea typeface="Lato"/>
                <a:cs typeface="Lato"/>
                <a:sym typeface="Lato"/>
              </a:rPr>
              <a:t>Mixed Emotions in One Directory</a:t>
            </a:r>
            <a:endParaRPr sz="2000">
              <a:solidFill>
                <a:srgbClr val="222222"/>
              </a:solidFill>
              <a:latin typeface="Lato"/>
              <a:ea typeface="Lato"/>
              <a:cs typeface="Lato"/>
              <a:sym typeface="Lato"/>
            </a:endParaRPr>
          </a:p>
          <a:p>
            <a:pPr indent="-330200" lvl="1" marL="914400" rtl="0" algn="l">
              <a:spcBef>
                <a:spcPts val="0"/>
              </a:spcBef>
              <a:spcAft>
                <a:spcPts val="0"/>
              </a:spcAft>
              <a:buClr>
                <a:srgbClr val="222222"/>
              </a:buClr>
              <a:buSzPts val="1600"/>
              <a:buFont typeface="Lato"/>
              <a:buChar char="○"/>
            </a:pPr>
            <a:r>
              <a:rPr lang="zh-CN" sz="1600">
                <a:solidFill>
                  <a:srgbClr val="222222"/>
                </a:solidFill>
                <a:latin typeface="Lato"/>
                <a:ea typeface="Lato"/>
                <a:cs typeface="Lato"/>
                <a:sym typeface="Lato"/>
              </a:rPr>
              <a:t>Contains neutral, happy, sad, angry, and other faces which are all unlabeled at pairing time</a:t>
            </a:r>
            <a:endParaRPr sz="1600">
              <a:solidFill>
                <a:srgbClr val="222222"/>
              </a:solidFill>
              <a:latin typeface="Lato"/>
              <a:ea typeface="Lato"/>
              <a:cs typeface="Lato"/>
              <a:sym typeface="Lato"/>
            </a:endParaRPr>
          </a:p>
          <a:p>
            <a:pPr indent="-355600" lvl="0" marL="457200" rtl="0" algn="l">
              <a:spcBef>
                <a:spcPts val="0"/>
              </a:spcBef>
              <a:spcAft>
                <a:spcPts val="0"/>
              </a:spcAft>
              <a:buClr>
                <a:srgbClr val="222222"/>
              </a:buClr>
              <a:buSzPts val="2000"/>
              <a:buFont typeface="Lato"/>
              <a:buChar char="●"/>
            </a:pPr>
            <a:r>
              <a:rPr lang="zh-CN" sz="2000">
                <a:solidFill>
                  <a:srgbClr val="222222"/>
                </a:solidFill>
                <a:latin typeface="Lato"/>
                <a:ea typeface="Lato"/>
                <a:cs typeface="Lato"/>
                <a:sym typeface="Lato"/>
              </a:rPr>
              <a:t>Unpaired Sampling Mechanism:</a:t>
            </a:r>
            <a:endParaRPr sz="2000">
              <a:solidFill>
                <a:srgbClr val="222222"/>
              </a:solidFill>
              <a:latin typeface="Lato"/>
              <a:ea typeface="Lato"/>
              <a:cs typeface="Lato"/>
              <a:sym typeface="Lato"/>
            </a:endParaRPr>
          </a:p>
          <a:p>
            <a:pPr indent="-330200" lvl="1" marL="914400" rtl="0" algn="l">
              <a:spcBef>
                <a:spcPts val="0"/>
              </a:spcBef>
              <a:spcAft>
                <a:spcPts val="0"/>
              </a:spcAft>
              <a:buClr>
                <a:srgbClr val="222222"/>
              </a:buClr>
              <a:buSzPts val="1600"/>
              <a:buFont typeface="Lato"/>
              <a:buChar char="○"/>
            </a:pPr>
            <a:r>
              <a:rPr lang="zh-CN" sz="1600">
                <a:solidFill>
                  <a:srgbClr val="222222"/>
                </a:solidFill>
                <a:latin typeface="Lato"/>
                <a:ea typeface="Lato"/>
                <a:cs typeface="Lato"/>
                <a:sym typeface="Lato"/>
              </a:rPr>
              <a:t>Random pairing encourages the model to learn expression disentanglement rather than memorize pairs</a:t>
            </a:r>
            <a:endParaRPr sz="1600">
              <a:solidFill>
                <a:srgbClr val="222222"/>
              </a:solidFill>
              <a:latin typeface="Lato"/>
              <a:ea typeface="Lato"/>
              <a:cs typeface="Lato"/>
              <a:sym typeface="Lato"/>
            </a:endParaRPr>
          </a:p>
          <a:p>
            <a:pPr indent="-355600" lvl="0" marL="457200" rtl="0" algn="l">
              <a:spcBef>
                <a:spcPts val="0"/>
              </a:spcBef>
              <a:spcAft>
                <a:spcPts val="0"/>
              </a:spcAft>
              <a:buClr>
                <a:srgbClr val="222222"/>
              </a:buClr>
              <a:buSzPts val="2000"/>
              <a:buFont typeface="Lato"/>
              <a:buChar char="●"/>
            </a:pPr>
            <a:r>
              <a:rPr lang="zh-CN" sz="2000">
                <a:solidFill>
                  <a:srgbClr val="222222"/>
                </a:solidFill>
                <a:latin typeface="Lato"/>
                <a:ea typeface="Lato"/>
                <a:cs typeface="Lato"/>
                <a:sym typeface="Lato"/>
              </a:rPr>
              <a:t>Identity-Agnostic Learning</a:t>
            </a:r>
            <a:endParaRPr sz="2000">
              <a:solidFill>
                <a:srgbClr val="222222"/>
              </a:solidFill>
              <a:latin typeface="Lato"/>
              <a:ea typeface="Lato"/>
              <a:cs typeface="Lato"/>
              <a:sym typeface="Lato"/>
            </a:endParaRPr>
          </a:p>
          <a:p>
            <a:pPr indent="-330200" lvl="1" marL="914400" rtl="0" algn="l">
              <a:spcBef>
                <a:spcPts val="0"/>
              </a:spcBef>
              <a:spcAft>
                <a:spcPts val="0"/>
              </a:spcAft>
              <a:buClr>
                <a:srgbClr val="222222"/>
              </a:buClr>
              <a:buSzPts val="1600"/>
              <a:buFont typeface="Lato"/>
              <a:buChar char="○"/>
            </a:pPr>
            <a:r>
              <a:rPr lang="zh-CN" sz="1600">
                <a:solidFill>
                  <a:srgbClr val="222222"/>
                </a:solidFill>
                <a:latin typeface="Lato"/>
                <a:ea typeface="Lato"/>
                <a:cs typeface="Lato"/>
                <a:sym typeface="Lato"/>
              </a:rPr>
              <a:t>Forces abstraction of “what makes an angry face angry” across different subjects</a:t>
            </a:r>
            <a:endParaRPr sz="1600">
              <a:solidFill>
                <a:srgbClr val="222222"/>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An example </a:t>
            </a:r>
            <a:endParaRPr/>
          </a:p>
        </p:txBody>
      </p:sp>
      <p:pic>
        <p:nvPicPr>
          <p:cNvPr id="81" name="Google Shape;81;p15"/>
          <p:cNvPicPr preferRelativeResize="0"/>
          <p:nvPr/>
        </p:nvPicPr>
        <p:blipFill>
          <a:blip r:embed="rId3">
            <a:alphaModFix/>
          </a:blip>
          <a:stretch>
            <a:fillRect/>
          </a:stretch>
        </p:blipFill>
        <p:spPr>
          <a:xfrm>
            <a:off x="1115131" y="1152425"/>
            <a:ext cx="6453569" cy="3416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Quantitative Results (GAN)</a:t>
            </a:r>
            <a:endParaRPr/>
          </a:p>
        </p:txBody>
      </p:sp>
      <p:sp>
        <p:nvSpPr>
          <p:cNvPr id="273" name="Google Shape;273;p42"/>
          <p:cNvSpPr txBox="1"/>
          <p:nvPr/>
        </p:nvSpPr>
        <p:spPr>
          <a:xfrm>
            <a:off x="433850" y="1251450"/>
            <a:ext cx="29535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rgbClr val="222222"/>
                </a:solidFill>
                <a:latin typeface="Lato"/>
                <a:ea typeface="Lato"/>
                <a:cs typeface="Lato"/>
                <a:sym typeface="Lato"/>
              </a:rPr>
              <a:t>Single-Folder Data</a:t>
            </a:r>
            <a:endParaRPr sz="1800">
              <a:solidFill>
                <a:srgbClr val="222222"/>
              </a:solidFill>
              <a:latin typeface="Lato"/>
              <a:ea typeface="Lato"/>
              <a:cs typeface="Lato"/>
              <a:sym typeface="Lato"/>
            </a:endParaRPr>
          </a:p>
        </p:txBody>
      </p:sp>
      <p:sp>
        <p:nvSpPr>
          <p:cNvPr id="274" name="Google Shape;274;p42"/>
          <p:cNvSpPr txBox="1"/>
          <p:nvPr/>
        </p:nvSpPr>
        <p:spPr>
          <a:xfrm>
            <a:off x="5639900" y="1251450"/>
            <a:ext cx="33873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rgbClr val="222222"/>
                </a:solidFill>
                <a:latin typeface="Lato"/>
                <a:ea typeface="Lato"/>
                <a:cs typeface="Lato"/>
                <a:sym typeface="Lato"/>
              </a:rPr>
              <a:t>Separated Data</a:t>
            </a:r>
            <a:endParaRPr sz="1800">
              <a:solidFill>
                <a:srgbClr val="222222"/>
              </a:solidFill>
              <a:latin typeface="Lato"/>
              <a:ea typeface="Lato"/>
              <a:cs typeface="Lato"/>
              <a:sym typeface="Lato"/>
            </a:endParaRPr>
          </a:p>
        </p:txBody>
      </p:sp>
      <p:pic>
        <p:nvPicPr>
          <p:cNvPr id="275" name="Google Shape;275;p42" title="accuracy_plot.png"/>
          <p:cNvPicPr preferRelativeResize="0"/>
          <p:nvPr/>
        </p:nvPicPr>
        <p:blipFill>
          <a:blip r:embed="rId3">
            <a:alphaModFix/>
          </a:blip>
          <a:stretch>
            <a:fillRect/>
          </a:stretch>
        </p:blipFill>
        <p:spPr>
          <a:xfrm>
            <a:off x="4222100" y="2269675"/>
            <a:ext cx="2427501" cy="1820626"/>
          </a:xfrm>
          <a:prstGeom prst="rect">
            <a:avLst/>
          </a:prstGeom>
          <a:noFill/>
          <a:ln>
            <a:noFill/>
          </a:ln>
        </p:spPr>
      </p:pic>
      <p:pic>
        <p:nvPicPr>
          <p:cNvPr id="276" name="Google Shape;276;p42" title="loss_plot_combined.png"/>
          <p:cNvPicPr preferRelativeResize="0"/>
          <p:nvPr/>
        </p:nvPicPr>
        <p:blipFill>
          <a:blip r:embed="rId4">
            <a:alphaModFix/>
          </a:blip>
          <a:stretch>
            <a:fillRect/>
          </a:stretch>
        </p:blipFill>
        <p:spPr>
          <a:xfrm>
            <a:off x="6466300" y="2269675"/>
            <a:ext cx="2427499" cy="1820626"/>
          </a:xfrm>
          <a:prstGeom prst="rect">
            <a:avLst/>
          </a:prstGeom>
          <a:noFill/>
          <a:ln>
            <a:noFill/>
          </a:ln>
        </p:spPr>
      </p:pic>
      <p:pic>
        <p:nvPicPr>
          <p:cNvPr id="277" name="Google Shape;277;p42" title="loss_plot_combined.png"/>
          <p:cNvPicPr preferRelativeResize="0"/>
          <p:nvPr/>
        </p:nvPicPr>
        <p:blipFill>
          <a:blip r:embed="rId5">
            <a:alphaModFix/>
          </a:blip>
          <a:stretch>
            <a:fillRect/>
          </a:stretch>
        </p:blipFill>
        <p:spPr>
          <a:xfrm>
            <a:off x="99450" y="1800799"/>
            <a:ext cx="2004568" cy="1503413"/>
          </a:xfrm>
          <a:prstGeom prst="rect">
            <a:avLst/>
          </a:prstGeom>
          <a:noFill/>
          <a:ln>
            <a:noFill/>
          </a:ln>
        </p:spPr>
      </p:pic>
      <p:pic>
        <p:nvPicPr>
          <p:cNvPr id="278" name="Google Shape;278;p42" title="loss_plot_generator.png"/>
          <p:cNvPicPr preferRelativeResize="0"/>
          <p:nvPr/>
        </p:nvPicPr>
        <p:blipFill>
          <a:blip r:embed="rId6">
            <a:alphaModFix/>
          </a:blip>
          <a:stretch>
            <a:fillRect/>
          </a:stretch>
        </p:blipFill>
        <p:spPr>
          <a:xfrm>
            <a:off x="2104025" y="1800788"/>
            <a:ext cx="2004574" cy="1503431"/>
          </a:xfrm>
          <a:prstGeom prst="rect">
            <a:avLst/>
          </a:prstGeom>
          <a:noFill/>
          <a:ln>
            <a:noFill/>
          </a:ln>
        </p:spPr>
      </p:pic>
      <p:pic>
        <p:nvPicPr>
          <p:cNvPr id="279" name="Google Shape;279;p42" title="accuracy_plot.png"/>
          <p:cNvPicPr preferRelativeResize="0"/>
          <p:nvPr/>
        </p:nvPicPr>
        <p:blipFill>
          <a:blip r:embed="rId7">
            <a:alphaModFix/>
          </a:blip>
          <a:stretch>
            <a:fillRect/>
          </a:stretch>
        </p:blipFill>
        <p:spPr>
          <a:xfrm>
            <a:off x="1034300" y="3304200"/>
            <a:ext cx="2093190" cy="1569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Reference Images (GAN)</a:t>
            </a:r>
            <a:endParaRPr/>
          </a:p>
          <a:p>
            <a:pPr indent="0" lvl="0" marL="0" rtl="0" algn="l">
              <a:spcBef>
                <a:spcPts val="0"/>
              </a:spcBef>
              <a:spcAft>
                <a:spcPts val="0"/>
              </a:spcAft>
              <a:buNone/>
            </a:pPr>
            <a:r>
              <a:t/>
            </a:r>
            <a:endParaRPr/>
          </a:p>
        </p:txBody>
      </p:sp>
      <p:sp>
        <p:nvSpPr>
          <p:cNvPr id="285" name="Google Shape;285;p43"/>
          <p:cNvSpPr txBox="1"/>
          <p:nvPr/>
        </p:nvSpPr>
        <p:spPr>
          <a:xfrm>
            <a:off x="433850" y="1251450"/>
            <a:ext cx="29535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rgbClr val="222222"/>
                </a:solidFill>
                <a:latin typeface="Lato"/>
                <a:ea typeface="Lato"/>
                <a:cs typeface="Lato"/>
                <a:sym typeface="Lato"/>
              </a:rPr>
              <a:t>Emotion Face</a:t>
            </a:r>
            <a:endParaRPr sz="1800">
              <a:solidFill>
                <a:srgbClr val="222222"/>
              </a:solidFill>
              <a:latin typeface="Lato"/>
              <a:ea typeface="Lato"/>
              <a:cs typeface="Lato"/>
              <a:sym typeface="Lato"/>
            </a:endParaRPr>
          </a:p>
        </p:txBody>
      </p:sp>
      <p:sp>
        <p:nvSpPr>
          <p:cNvPr id="286" name="Google Shape;286;p43"/>
          <p:cNvSpPr txBox="1"/>
          <p:nvPr/>
        </p:nvSpPr>
        <p:spPr>
          <a:xfrm>
            <a:off x="5639900" y="1251450"/>
            <a:ext cx="33873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rgbClr val="222222"/>
                </a:solidFill>
                <a:latin typeface="Lato"/>
                <a:ea typeface="Lato"/>
                <a:cs typeface="Lato"/>
                <a:sym typeface="Lato"/>
              </a:rPr>
              <a:t>Neutral Face</a:t>
            </a:r>
            <a:endParaRPr sz="1800">
              <a:solidFill>
                <a:srgbClr val="222222"/>
              </a:solidFill>
              <a:latin typeface="Lato"/>
              <a:ea typeface="Lato"/>
              <a:cs typeface="Lato"/>
              <a:sym typeface="Lato"/>
            </a:endParaRPr>
          </a:p>
        </p:txBody>
      </p:sp>
      <p:pic>
        <p:nvPicPr>
          <p:cNvPr id="287" name="Google Shape;287;p43" title="testNeutral.png"/>
          <p:cNvPicPr preferRelativeResize="0"/>
          <p:nvPr/>
        </p:nvPicPr>
        <p:blipFill>
          <a:blip r:embed="rId3">
            <a:alphaModFix/>
          </a:blip>
          <a:stretch>
            <a:fillRect/>
          </a:stretch>
        </p:blipFill>
        <p:spPr>
          <a:xfrm>
            <a:off x="5639900" y="1768513"/>
            <a:ext cx="2231550" cy="2231550"/>
          </a:xfrm>
          <a:prstGeom prst="rect">
            <a:avLst/>
          </a:prstGeom>
          <a:noFill/>
          <a:ln>
            <a:noFill/>
          </a:ln>
        </p:spPr>
      </p:pic>
      <p:pic>
        <p:nvPicPr>
          <p:cNvPr id="288" name="Google Shape;288;p43" title="testEmotion.png"/>
          <p:cNvPicPr preferRelativeResize="0"/>
          <p:nvPr/>
        </p:nvPicPr>
        <p:blipFill>
          <a:blip r:embed="rId4">
            <a:alphaModFix/>
          </a:blip>
          <a:stretch>
            <a:fillRect/>
          </a:stretch>
        </p:blipFill>
        <p:spPr>
          <a:xfrm>
            <a:off x="500750" y="1787563"/>
            <a:ext cx="2193475" cy="2193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Qualitative Results (GAN)</a:t>
            </a:r>
            <a:endParaRPr/>
          </a:p>
        </p:txBody>
      </p:sp>
      <p:sp>
        <p:nvSpPr>
          <p:cNvPr id="294" name="Google Shape;294;p44"/>
          <p:cNvSpPr txBox="1"/>
          <p:nvPr/>
        </p:nvSpPr>
        <p:spPr>
          <a:xfrm>
            <a:off x="433850" y="1251450"/>
            <a:ext cx="29535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chemeClr val="dk2"/>
                </a:solidFill>
                <a:latin typeface="Open Sans"/>
                <a:ea typeface="Open Sans"/>
                <a:cs typeface="Open Sans"/>
                <a:sym typeface="Open Sans"/>
              </a:rPr>
              <a:t>Single-Folder Data</a:t>
            </a:r>
            <a:endParaRPr sz="1800">
              <a:solidFill>
                <a:schemeClr val="dk2"/>
              </a:solidFill>
              <a:latin typeface="Open Sans"/>
              <a:ea typeface="Open Sans"/>
              <a:cs typeface="Open Sans"/>
              <a:sym typeface="Open Sans"/>
            </a:endParaRPr>
          </a:p>
        </p:txBody>
      </p:sp>
      <p:sp>
        <p:nvSpPr>
          <p:cNvPr id="295" name="Google Shape;295;p44"/>
          <p:cNvSpPr txBox="1"/>
          <p:nvPr/>
        </p:nvSpPr>
        <p:spPr>
          <a:xfrm>
            <a:off x="5639900" y="1251450"/>
            <a:ext cx="33873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chemeClr val="dk2"/>
                </a:solidFill>
                <a:latin typeface="Open Sans"/>
                <a:ea typeface="Open Sans"/>
                <a:cs typeface="Open Sans"/>
                <a:sym typeface="Open Sans"/>
              </a:rPr>
              <a:t>Separated Data</a:t>
            </a:r>
            <a:endParaRPr sz="1800">
              <a:solidFill>
                <a:schemeClr val="dk2"/>
              </a:solidFill>
              <a:latin typeface="Open Sans"/>
              <a:ea typeface="Open Sans"/>
              <a:cs typeface="Open Sans"/>
              <a:sym typeface="Open Sans"/>
            </a:endParaRPr>
          </a:p>
        </p:txBody>
      </p:sp>
      <p:pic>
        <p:nvPicPr>
          <p:cNvPr id="296" name="Google Shape;296;p44" title="inference_output.png"/>
          <p:cNvPicPr preferRelativeResize="0"/>
          <p:nvPr/>
        </p:nvPicPr>
        <p:blipFill>
          <a:blip r:embed="rId3">
            <a:alphaModFix/>
          </a:blip>
          <a:stretch>
            <a:fillRect/>
          </a:stretch>
        </p:blipFill>
        <p:spPr>
          <a:xfrm>
            <a:off x="5639900" y="1848475"/>
            <a:ext cx="2919475" cy="2919475"/>
          </a:xfrm>
          <a:prstGeom prst="rect">
            <a:avLst/>
          </a:prstGeom>
          <a:noFill/>
          <a:ln>
            <a:noFill/>
          </a:ln>
        </p:spPr>
      </p:pic>
      <p:pic>
        <p:nvPicPr>
          <p:cNvPr id="297" name="Google Shape;297;p44" title="PNG image.png"/>
          <p:cNvPicPr preferRelativeResize="0"/>
          <p:nvPr/>
        </p:nvPicPr>
        <p:blipFill>
          <a:blip r:embed="rId4">
            <a:alphaModFix/>
          </a:blip>
          <a:stretch>
            <a:fillRect/>
          </a:stretch>
        </p:blipFill>
        <p:spPr>
          <a:xfrm>
            <a:off x="450863" y="1848475"/>
            <a:ext cx="2919475" cy="2919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5"/>
          <p:cNvSpPr txBox="1"/>
          <p:nvPr>
            <p:ph type="title"/>
          </p:nvPr>
        </p:nvSpPr>
        <p:spPr>
          <a:xfrm>
            <a:off x="311700" y="1864350"/>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zh-CN" sz="5040">
                <a:latin typeface="Lato"/>
                <a:ea typeface="Lato"/>
                <a:cs typeface="Lato"/>
                <a:sym typeface="Lato"/>
              </a:rPr>
              <a:t>any questions?</a:t>
            </a:r>
            <a:endParaRPr sz="5040">
              <a:latin typeface="Lato"/>
              <a:ea typeface="Lato"/>
              <a:cs typeface="Lato"/>
              <a:sym typeface="Lato"/>
            </a:endParaRPr>
          </a:p>
        </p:txBody>
      </p:sp>
      <p:sp>
        <p:nvSpPr>
          <p:cNvPr id="303" name="Google Shape;303;p45"/>
          <p:cNvSpPr txBox="1"/>
          <p:nvPr>
            <p:ph idx="1" type="body"/>
          </p:nvPr>
        </p:nvSpPr>
        <p:spPr>
          <a:xfrm>
            <a:off x="311700" y="4090300"/>
            <a:ext cx="8236200" cy="47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overview of our approach and working </a:t>
            </a:r>
            <a:endParaRPr/>
          </a:p>
        </p:txBody>
      </p:sp>
      <p:sp>
        <p:nvSpPr>
          <p:cNvPr id="87" name="Google Shape;87;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baseline: </a:t>
            </a:r>
            <a:r>
              <a:rPr lang="zh-CN">
                <a:solidFill>
                  <a:srgbClr val="222222"/>
                </a:solidFill>
                <a:latin typeface="Lato"/>
                <a:ea typeface="Lato"/>
                <a:cs typeface="Lato"/>
                <a:sym typeface="Lato"/>
              </a:rPr>
              <a:t>CNN, </a:t>
            </a:r>
            <a:r>
              <a:rPr lang="zh-CN">
                <a:solidFill>
                  <a:srgbClr val="222222"/>
                </a:solidFill>
                <a:latin typeface="Lato"/>
                <a:ea typeface="Lato"/>
                <a:cs typeface="Lato"/>
                <a:sym typeface="Lato"/>
              </a:rPr>
              <a:t>RESNET, VGG</a:t>
            </a:r>
            <a:endParaRPr>
              <a:solidFill>
                <a:srgbClr val="222222"/>
              </a:solidFill>
              <a:latin typeface="Lato"/>
              <a:ea typeface="Lato"/>
              <a:cs typeface="Lato"/>
              <a:sym typeface="Lato"/>
            </a:endParaRPr>
          </a:p>
          <a:p>
            <a:pPr indent="-342900" lvl="0" marL="457200" rtl="0" algn="l">
              <a:lnSpc>
                <a:spcPct val="150000"/>
              </a:lnSpc>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CNN/RESNET/VGG result compare</a:t>
            </a:r>
            <a:endParaRPr>
              <a:solidFill>
                <a:srgbClr val="222222"/>
              </a:solidFill>
              <a:latin typeface="Lato"/>
              <a:ea typeface="Lato"/>
              <a:cs typeface="Lato"/>
              <a:sym typeface="Lato"/>
            </a:endParaRPr>
          </a:p>
          <a:p>
            <a:pPr indent="-342900" lvl="0" marL="457200" rtl="0" algn="l">
              <a:lnSpc>
                <a:spcPct val="150000"/>
              </a:lnSpc>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CNN IMPROVEMENT</a:t>
            </a:r>
            <a:endParaRPr>
              <a:solidFill>
                <a:srgbClr val="222222"/>
              </a:solidFill>
              <a:latin typeface="Lato"/>
              <a:ea typeface="Lato"/>
              <a:cs typeface="Lato"/>
              <a:sym typeface="Lato"/>
            </a:endParaRPr>
          </a:p>
          <a:p>
            <a:pPr indent="-342900" lvl="0" marL="457200" rtl="0" algn="l">
              <a:lnSpc>
                <a:spcPct val="150000"/>
              </a:lnSpc>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RESNET IMPROVEMENT</a:t>
            </a:r>
            <a:endParaRPr>
              <a:solidFill>
                <a:srgbClr val="222222"/>
              </a:solidFill>
              <a:latin typeface="Lato"/>
              <a:ea typeface="Lato"/>
              <a:cs typeface="Lato"/>
              <a:sym typeface="Lato"/>
            </a:endParaRPr>
          </a:p>
          <a:p>
            <a:pPr indent="-342900" lvl="0" marL="457200" rtl="0" algn="l">
              <a:lnSpc>
                <a:spcPct val="150000"/>
              </a:lnSpc>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ADDITIONAL:GAN</a:t>
            </a:r>
            <a:endParaRPr>
              <a:solidFill>
                <a:srgbClr val="222222"/>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Dataset - AffectNet</a:t>
            </a:r>
            <a:endParaRPr/>
          </a:p>
        </p:txBody>
      </p:sp>
      <p:sp>
        <p:nvSpPr>
          <p:cNvPr id="93" name="Google Shape;93;p17"/>
          <p:cNvSpPr txBox="1"/>
          <p:nvPr>
            <p:ph idx="1" type="body"/>
          </p:nvPr>
        </p:nvSpPr>
        <p:spPr>
          <a:xfrm>
            <a:off x="311700" y="1266325"/>
            <a:ext cx="474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Lato"/>
              <a:buChar char="●"/>
            </a:pPr>
            <a:r>
              <a:rPr lang="zh-CN">
                <a:solidFill>
                  <a:srgbClr val="000000"/>
                </a:solidFill>
                <a:latin typeface="Lato"/>
                <a:ea typeface="Lato"/>
                <a:cs typeface="Lato"/>
                <a:sym typeface="Lato"/>
              </a:rPr>
              <a:t>Using a mini version of the Affectnet Dataset (~280,000 images)</a:t>
            </a:r>
            <a:endParaRPr>
              <a:solidFill>
                <a:srgbClr val="000000"/>
              </a:solidFill>
              <a:latin typeface="Lato"/>
              <a:ea typeface="Lato"/>
              <a:cs typeface="Lato"/>
              <a:sym typeface="Lato"/>
            </a:endParaRPr>
          </a:p>
          <a:p>
            <a:pPr indent="-342900" lvl="0" marL="457200" rtl="0" algn="l">
              <a:spcBef>
                <a:spcPts val="0"/>
              </a:spcBef>
              <a:spcAft>
                <a:spcPts val="0"/>
              </a:spcAft>
              <a:buClr>
                <a:srgbClr val="000000"/>
              </a:buClr>
              <a:buSzPts val="1800"/>
              <a:buFont typeface="Lato"/>
              <a:buChar char="●"/>
            </a:pPr>
            <a:r>
              <a:rPr lang="zh-CN">
                <a:solidFill>
                  <a:srgbClr val="000000"/>
                </a:solidFill>
                <a:latin typeface="Lato"/>
                <a:ea typeface="Lato"/>
                <a:cs typeface="Lato"/>
                <a:sym typeface="Lato"/>
              </a:rPr>
              <a:t>Covers the following emotions: 0: Neutral, 1: Happiness, 2: Sadness, 3: Surprise, 4: Fear, 5: Disgust, 6: Anger, 7: Contempt</a:t>
            </a:r>
            <a:endParaRPr>
              <a:solidFill>
                <a:srgbClr val="000000"/>
              </a:solidFill>
              <a:latin typeface="Lato"/>
              <a:ea typeface="Lato"/>
              <a:cs typeface="Lato"/>
              <a:sym typeface="Lato"/>
            </a:endParaRPr>
          </a:p>
          <a:p>
            <a:pPr indent="-342900" lvl="0" marL="457200" rtl="0" algn="l">
              <a:spcBef>
                <a:spcPts val="0"/>
              </a:spcBef>
              <a:spcAft>
                <a:spcPts val="0"/>
              </a:spcAft>
              <a:buClr>
                <a:srgbClr val="000000"/>
              </a:buClr>
              <a:buSzPts val="1800"/>
              <a:buFont typeface="Lato"/>
              <a:buChar char="●"/>
            </a:pPr>
            <a:r>
              <a:rPr lang="zh-CN">
                <a:solidFill>
                  <a:srgbClr val="000000"/>
                </a:solidFill>
                <a:latin typeface="Lato"/>
                <a:ea typeface="Lato"/>
                <a:cs typeface="Lato"/>
                <a:sym typeface="Lato"/>
              </a:rPr>
              <a:t>Training set: ~200k, Validation set: ~40k, Test set: ~40k</a:t>
            </a:r>
            <a:endParaRPr>
              <a:solidFill>
                <a:srgbClr val="000000"/>
              </a:solidFill>
              <a:latin typeface="Lato"/>
              <a:ea typeface="Lato"/>
              <a:cs typeface="Lato"/>
              <a:sym typeface="Lato"/>
            </a:endParaRPr>
          </a:p>
        </p:txBody>
      </p:sp>
      <p:pic>
        <p:nvPicPr>
          <p:cNvPr id="94" name="Google Shape;94;p17"/>
          <p:cNvPicPr preferRelativeResize="0"/>
          <p:nvPr/>
        </p:nvPicPr>
        <p:blipFill>
          <a:blip r:embed="rId3">
            <a:alphaModFix/>
          </a:blip>
          <a:stretch>
            <a:fillRect/>
          </a:stretch>
        </p:blipFill>
        <p:spPr>
          <a:xfrm>
            <a:off x="5052300" y="445025"/>
            <a:ext cx="3802193" cy="4124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Metrics</a:t>
            </a:r>
            <a:endParaRPr/>
          </a:p>
        </p:txBody>
      </p:sp>
      <p:sp>
        <p:nvSpPr>
          <p:cNvPr id="100" name="Google Shape;100;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Performance of our models is measured by </a:t>
            </a:r>
            <a:r>
              <a:rPr b="1" lang="zh-CN">
                <a:solidFill>
                  <a:srgbClr val="222222"/>
                </a:solidFill>
                <a:latin typeface="Lato"/>
                <a:ea typeface="Lato"/>
                <a:cs typeface="Lato"/>
                <a:sym typeface="Lato"/>
              </a:rPr>
              <a:t>accuracy </a:t>
            </a:r>
            <a:r>
              <a:rPr lang="zh-CN">
                <a:solidFill>
                  <a:srgbClr val="222222"/>
                </a:solidFill>
                <a:latin typeface="Lato"/>
                <a:ea typeface="Lato"/>
                <a:cs typeface="Lato"/>
                <a:sym typeface="Lato"/>
              </a:rPr>
              <a:t>and </a:t>
            </a:r>
            <a:r>
              <a:rPr b="1" lang="zh-CN">
                <a:solidFill>
                  <a:srgbClr val="222222"/>
                </a:solidFill>
                <a:latin typeface="Lato"/>
                <a:ea typeface="Lato"/>
                <a:cs typeface="Lato"/>
                <a:sym typeface="Lato"/>
              </a:rPr>
              <a:t>validation loss</a:t>
            </a:r>
            <a:endParaRPr b="1">
              <a:solidFill>
                <a:srgbClr val="222222"/>
              </a:solidFill>
              <a:latin typeface="Lato"/>
              <a:ea typeface="Lato"/>
              <a:cs typeface="Lato"/>
              <a:sym typeface="Lato"/>
            </a:endParaRPr>
          </a:p>
          <a:p>
            <a:pPr indent="-342900" lvl="0" marL="457200" rtl="0" algn="l">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Training and validation loss and accuracy is monitored over epochs to detect underfitting, overfitting, or instabilities</a:t>
            </a:r>
            <a:endParaRPr>
              <a:solidFill>
                <a:srgbClr val="222222"/>
              </a:solidFill>
              <a:latin typeface="Lato"/>
              <a:ea typeface="Lato"/>
              <a:cs typeface="Lato"/>
              <a:sym typeface="Lato"/>
            </a:endParaRPr>
          </a:p>
          <a:p>
            <a:pPr indent="-342900" lvl="0" marL="457200" rtl="0" algn="l">
              <a:spcBef>
                <a:spcPts val="0"/>
              </a:spcBef>
              <a:spcAft>
                <a:spcPts val="0"/>
              </a:spcAft>
              <a:buClr>
                <a:srgbClr val="222222"/>
              </a:buClr>
              <a:buSzPts val="1800"/>
              <a:buFont typeface="Lato"/>
              <a:buChar char="●"/>
            </a:pPr>
            <a:r>
              <a:rPr lang="zh-CN">
                <a:solidFill>
                  <a:srgbClr val="222222"/>
                </a:solidFill>
                <a:latin typeface="Lato"/>
                <a:ea typeface="Lato"/>
                <a:cs typeface="Lato"/>
                <a:sym typeface="Lato"/>
              </a:rPr>
              <a:t>Final performance is measured by </a:t>
            </a:r>
            <a:r>
              <a:rPr b="1" lang="zh-CN">
                <a:solidFill>
                  <a:srgbClr val="222222"/>
                </a:solidFill>
                <a:latin typeface="Lato"/>
                <a:ea typeface="Lato"/>
                <a:cs typeface="Lato"/>
                <a:sym typeface="Lato"/>
              </a:rPr>
              <a:t>test set accuracy</a:t>
            </a:r>
            <a:r>
              <a:rPr lang="zh-CN">
                <a:solidFill>
                  <a:srgbClr val="222222"/>
                </a:solidFill>
                <a:latin typeface="Lato"/>
                <a:ea typeface="Lato"/>
                <a:cs typeface="Lato"/>
                <a:sym typeface="Lato"/>
              </a:rPr>
              <a:t> and a </a:t>
            </a:r>
            <a:r>
              <a:rPr b="1" lang="zh-CN">
                <a:solidFill>
                  <a:srgbClr val="222222"/>
                </a:solidFill>
                <a:latin typeface="Lato"/>
                <a:ea typeface="Lato"/>
                <a:cs typeface="Lato"/>
                <a:sym typeface="Lato"/>
              </a:rPr>
              <a:t>confusion matrix </a:t>
            </a:r>
            <a:r>
              <a:rPr lang="zh-CN">
                <a:solidFill>
                  <a:srgbClr val="222222"/>
                </a:solidFill>
                <a:latin typeface="Lato"/>
                <a:ea typeface="Lato"/>
                <a:cs typeface="Lato"/>
                <a:sym typeface="Lato"/>
              </a:rPr>
              <a:t>covering </a:t>
            </a:r>
            <a:r>
              <a:rPr lang="zh-CN">
                <a:solidFill>
                  <a:srgbClr val="222222"/>
                </a:solidFill>
                <a:latin typeface="Lato"/>
                <a:ea typeface="Lato"/>
                <a:cs typeface="Lato"/>
                <a:sym typeface="Lato"/>
              </a:rPr>
              <a:t>predicted</a:t>
            </a:r>
            <a:r>
              <a:rPr lang="zh-CN">
                <a:solidFill>
                  <a:srgbClr val="222222"/>
                </a:solidFill>
                <a:latin typeface="Lato"/>
                <a:ea typeface="Lato"/>
                <a:cs typeface="Lato"/>
                <a:sym typeface="Lato"/>
              </a:rPr>
              <a:t> vs true labels</a:t>
            </a:r>
            <a:endParaRPr>
              <a:solidFill>
                <a:srgbClr val="222222"/>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CNN </a:t>
            </a:r>
            <a:r>
              <a:rPr lang="zh-CN"/>
              <a:t>feature and principle</a:t>
            </a:r>
            <a:endParaRPr/>
          </a:p>
        </p:txBody>
      </p:sp>
      <p:sp>
        <p:nvSpPr>
          <p:cNvPr id="106" name="Google Shape;106;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107" name="Google Shape;107;p19"/>
          <p:cNvSpPr txBox="1"/>
          <p:nvPr/>
        </p:nvSpPr>
        <p:spPr>
          <a:xfrm>
            <a:off x="1191575" y="1236150"/>
            <a:ext cx="69084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800">
                <a:latin typeface="Lato"/>
                <a:ea typeface="Lato"/>
                <a:cs typeface="Lato"/>
                <a:sym typeface="Lato"/>
              </a:rPr>
              <a:t>Designed for grid-like data</a:t>
            </a:r>
            <a:r>
              <a:rPr lang="zh-CN" sz="1800">
                <a:latin typeface="Lato"/>
                <a:ea typeface="Lato"/>
                <a:cs typeface="Lato"/>
                <a:sym typeface="Lato"/>
              </a:rPr>
              <a:t>, such as images or audio signals</a:t>
            </a:r>
            <a:br>
              <a:rPr lang="zh-CN" sz="1800">
                <a:latin typeface="Lato"/>
                <a:ea typeface="Lato"/>
                <a:cs typeface="Lato"/>
                <a:sym typeface="Lato"/>
              </a:rPr>
            </a:br>
            <a:endParaRPr sz="1800">
              <a:latin typeface="Lato"/>
              <a:ea typeface="Lato"/>
              <a:cs typeface="Lato"/>
              <a:sym typeface="Lato"/>
            </a:endParaRPr>
          </a:p>
          <a:p>
            <a:pPr indent="0" lvl="0" marL="0" rtl="0" algn="l">
              <a:spcBef>
                <a:spcPts val="0"/>
              </a:spcBef>
              <a:spcAft>
                <a:spcPts val="0"/>
              </a:spcAft>
              <a:buNone/>
            </a:pPr>
            <a:r>
              <a:rPr b="1" lang="zh-CN" sz="1800">
                <a:latin typeface="Lato"/>
                <a:ea typeface="Lato"/>
                <a:cs typeface="Lato"/>
                <a:sym typeface="Lato"/>
              </a:rPr>
              <a:t>Uses local receptive fields</a:t>
            </a:r>
            <a:r>
              <a:rPr lang="zh-CN" sz="1800">
                <a:latin typeface="Lato"/>
                <a:ea typeface="Lato"/>
                <a:cs typeface="Lato"/>
                <a:sym typeface="Lato"/>
              </a:rPr>
              <a:t>: small filters scan across the input to capture local patterns</a:t>
            </a:r>
            <a:br>
              <a:rPr lang="zh-CN" sz="1800">
                <a:latin typeface="Lato"/>
                <a:ea typeface="Lato"/>
                <a:cs typeface="Lato"/>
                <a:sym typeface="Lato"/>
              </a:rPr>
            </a:br>
            <a:endParaRPr sz="1800">
              <a:latin typeface="Lato"/>
              <a:ea typeface="Lato"/>
              <a:cs typeface="Lato"/>
              <a:sym typeface="Lato"/>
            </a:endParaRPr>
          </a:p>
          <a:p>
            <a:pPr indent="0" lvl="0" marL="0" rtl="0" algn="l">
              <a:spcBef>
                <a:spcPts val="0"/>
              </a:spcBef>
              <a:spcAft>
                <a:spcPts val="0"/>
              </a:spcAft>
              <a:buNone/>
            </a:pPr>
            <a:r>
              <a:rPr b="1" lang="zh-CN" sz="1800">
                <a:latin typeface="Lato"/>
                <a:ea typeface="Lato"/>
                <a:cs typeface="Lato"/>
                <a:sym typeface="Lato"/>
              </a:rPr>
              <a:t>Weight sharing</a:t>
            </a:r>
            <a:r>
              <a:rPr lang="zh-CN" sz="1800">
                <a:latin typeface="Lato"/>
                <a:ea typeface="Lato"/>
                <a:cs typeface="Lato"/>
                <a:sym typeface="Lato"/>
              </a:rPr>
              <a:t> drastically reduces the number of parameters</a:t>
            </a:r>
            <a:br>
              <a:rPr lang="zh-CN" sz="1800">
                <a:latin typeface="Lato"/>
                <a:ea typeface="Lato"/>
                <a:cs typeface="Lato"/>
                <a:sym typeface="Lato"/>
              </a:rPr>
            </a:br>
            <a:endParaRPr sz="1800">
              <a:latin typeface="Lato"/>
              <a:ea typeface="Lato"/>
              <a:cs typeface="Lato"/>
              <a:sym typeface="Lato"/>
            </a:endParaRPr>
          </a:p>
          <a:p>
            <a:pPr indent="0" lvl="0" marL="0" rtl="0" algn="l">
              <a:spcBef>
                <a:spcPts val="0"/>
              </a:spcBef>
              <a:spcAft>
                <a:spcPts val="0"/>
              </a:spcAft>
              <a:buNone/>
            </a:pPr>
            <a:r>
              <a:rPr b="1" lang="zh-CN" sz="1800">
                <a:latin typeface="Lato"/>
                <a:ea typeface="Lato"/>
                <a:cs typeface="Lato"/>
                <a:sym typeface="Lato"/>
              </a:rPr>
              <a:t>Stacking convolution and pooling layers</a:t>
            </a:r>
            <a:r>
              <a:rPr lang="zh-CN" sz="1800">
                <a:latin typeface="Lato"/>
                <a:ea typeface="Lato"/>
                <a:cs typeface="Lato"/>
                <a:sym typeface="Lato"/>
              </a:rPr>
              <a:t> progressively extract hierarchical features</a:t>
            </a:r>
            <a:br>
              <a:rPr lang="zh-CN" sz="1800">
                <a:latin typeface="Lato"/>
                <a:ea typeface="Lato"/>
                <a:cs typeface="Lato"/>
                <a:sym typeface="Lato"/>
              </a:rPr>
            </a:br>
            <a:endParaRPr sz="1800">
              <a:latin typeface="Lato"/>
              <a:ea typeface="Lato"/>
              <a:cs typeface="Lato"/>
              <a:sym typeface="Lato"/>
            </a:endParaRPr>
          </a:p>
          <a:p>
            <a:pPr indent="0" lvl="0" marL="0" rtl="0" algn="l">
              <a:spcBef>
                <a:spcPts val="0"/>
              </a:spcBef>
              <a:spcAft>
                <a:spcPts val="0"/>
              </a:spcAft>
              <a:buNone/>
            </a:pPr>
            <a:r>
              <a:rPr b="1" lang="zh-CN" sz="1800">
                <a:latin typeface="Lato"/>
                <a:ea typeface="Lato"/>
                <a:cs typeface="Lato"/>
                <a:sym typeface="Lato"/>
              </a:rPr>
              <a:t>Highly scalable and efficient</a:t>
            </a:r>
            <a:r>
              <a:rPr lang="zh-CN" sz="1800">
                <a:latin typeface="Lato"/>
                <a:ea typeface="Lato"/>
                <a:cs typeface="Lato"/>
                <a:sym typeface="Lato"/>
              </a:rPr>
              <a:t>, widely used in computer vision tasks</a:t>
            </a:r>
            <a:endParaRPr sz="18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CNN-  baseline code build</a:t>
            </a:r>
            <a:endParaRPr/>
          </a:p>
        </p:txBody>
      </p:sp>
      <p:sp>
        <p:nvSpPr>
          <p:cNvPr id="113" name="Google Shape;113;p20"/>
          <p:cNvSpPr txBox="1"/>
          <p:nvPr>
            <p:ph idx="1" type="body"/>
          </p:nvPr>
        </p:nvSpPr>
        <p:spPr>
          <a:xfrm>
            <a:off x="311700" y="1266325"/>
            <a:ext cx="3911700" cy="3302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zh-CN" sz="5517">
                <a:solidFill>
                  <a:srgbClr val="222222"/>
                </a:solidFill>
                <a:latin typeface="Lato"/>
                <a:ea typeface="Lato"/>
                <a:cs typeface="Lato"/>
                <a:sym typeface="Lato"/>
              </a:rPr>
              <a:t>We decided to use the CNN network in Kim et al.[1] which </a:t>
            </a:r>
            <a:r>
              <a:rPr lang="zh-CN" sz="5517">
                <a:solidFill>
                  <a:srgbClr val="222222"/>
                </a:solidFill>
                <a:latin typeface="Lato"/>
                <a:ea typeface="Lato"/>
                <a:cs typeface="Lato"/>
                <a:sym typeface="Lato"/>
              </a:rPr>
              <a:t>achieved</a:t>
            </a:r>
            <a:r>
              <a:rPr lang="zh-CN" sz="5517">
                <a:solidFill>
                  <a:srgbClr val="222222"/>
                </a:solidFill>
                <a:latin typeface="Lato"/>
                <a:ea typeface="Lato"/>
                <a:cs typeface="Lato"/>
                <a:sym typeface="Lato"/>
              </a:rPr>
              <a:t> a high </a:t>
            </a:r>
            <a:r>
              <a:rPr lang="zh-CN" sz="5517">
                <a:solidFill>
                  <a:srgbClr val="222222"/>
                </a:solidFill>
                <a:latin typeface="Lato"/>
                <a:ea typeface="Lato"/>
                <a:cs typeface="Lato"/>
                <a:sym typeface="Lato"/>
              </a:rPr>
              <a:t>accuracy</a:t>
            </a:r>
            <a:r>
              <a:rPr lang="zh-CN" sz="5517">
                <a:solidFill>
                  <a:srgbClr val="222222"/>
                </a:solidFill>
                <a:latin typeface="Lato"/>
                <a:ea typeface="Lato"/>
                <a:cs typeface="Lato"/>
                <a:sym typeface="Lato"/>
              </a:rPr>
              <a:t> on FER dataset as our </a:t>
            </a:r>
            <a:r>
              <a:rPr lang="zh-CN" sz="5517">
                <a:solidFill>
                  <a:srgbClr val="222222"/>
                </a:solidFill>
                <a:latin typeface="Lato"/>
                <a:ea typeface="Lato"/>
                <a:cs typeface="Lato"/>
                <a:sym typeface="Lato"/>
              </a:rPr>
              <a:t>baseline</a:t>
            </a:r>
            <a:r>
              <a:rPr lang="zh-CN" sz="5517">
                <a:solidFill>
                  <a:srgbClr val="222222"/>
                </a:solidFill>
                <a:latin typeface="Lato"/>
                <a:ea typeface="Lato"/>
                <a:cs typeface="Lato"/>
                <a:sym typeface="Lato"/>
              </a:rPr>
              <a:t> model.</a:t>
            </a:r>
            <a:endParaRPr sz="5517">
              <a:solidFill>
                <a:srgbClr val="222222"/>
              </a:solidFill>
              <a:latin typeface="Lato"/>
              <a:ea typeface="Lato"/>
              <a:cs typeface="Lato"/>
              <a:sym typeface="Lato"/>
            </a:endParaRPr>
          </a:p>
          <a:p>
            <a:pPr indent="0" lvl="0" marL="0" rtl="0" algn="l">
              <a:spcBef>
                <a:spcPts val="1200"/>
              </a:spcBef>
              <a:spcAft>
                <a:spcPts val="0"/>
              </a:spcAft>
              <a:buNone/>
            </a:pPr>
            <a:r>
              <a:rPr lang="zh-CN" sz="5517">
                <a:solidFill>
                  <a:srgbClr val="222222"/>
                </a:solidFill>
                <a:latin typeface="Lato"/>
                <a:ea typeface="Lato"/>
                <a:cs typeface="Lato"/>
                <a:sym typeface="Lato"/>
              </a:rPr>
              <a:t>It’s a  five-layer model, built from 4 sequential convolutional blocks that progressively deepen from 32→32→64→64 filters. Each block applies a 3×3 convolution (ReLU, “same” padding), followed by batch normalization and dropout, and we insert 2×2 max‐pooling after blocks 2–4 to downsample. After the 4th block, the feature maps are flattened and passed through a 1024-unit fully-connected layer (with dropout and batch normalization), then into a softmax output layer over the eight emotion classes.</a:t>
            </a:r>
            <a:endParaRPr sz="5517">
              <a:solidFill>
                <a:srgbClr val="222222"/>
              </a:solidFill>
              <a:latin typeface="Lato"/>
              <a:ea typeface="Lato"/>
              <a:cs typeface="Lato"/>
              <a:sym typeface="Lato"/>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rPr lang="zh-CN" sz="1100">
                <a:solidFill>
                  <a:srgbClr val="000000"/>
                </a:solidFill>
                <a:highlight>
                  <a:srgbClr val="FFFFFF"/>
                </a:highlight>
                <a:latin typeface="Arial"/>
                <a:ea typeface="Arial"/>
                <a:cs typeface="Arial"/>
                <a:sym typeface="Arial"/>
              </a:rPr>
              <a:t>					</a:t>
            </a:r>
            <a:endParaRPr sz="11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lang="zh-CN" sz="1100">
                <a:solidFill>
                  <a:srgbClr val="000000"/>
                </a:solidFill>
                <a:highlight>
                  <a:srgbClr val="FFFFFF"/>
                </a:highlight>
                <a:latin typeface="Arial"/>
                <a:ea typeface="Arial"/>
                <a:cs typeface="Arial"/>
                <a:sym typeface="Arial"/>
              </a:rPr>
              <a:t>				</a:t>
            </a:r>
            <a:endParaRPr sz="11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lang="zh-CN" sz="1100">
                <a:solidFill>
                  <a:srgbClr val="000000"/>
                </a:solidFill>
                <a:highlight>
                  <a:srgbClr val="FFFFFF"/>
                </a:highlight>
                <a:latin typeface="Arial"/>
                <a:ea typeface="Arial"/>
                <a:cs typeface="Arial"/>
                <a:sym typeface="Arial"/>
              </a:rPr>
              <a:t>			</a:t>
            </a:r>
            <a:endParaRPr sz="11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114" name="Google Shape;114;p20" title="70f4175495b84f8c27cd279f8ec2e323.png"/>
          <p:cNvPicPr preferRelativeResize="0"/>
          <p:nvPr/>
        </p:nvPicPr>
        <p:blipFill>
          <a:blip r:embed="rId3">
            <a:alphaModFix/>
          </a:blip>
          <a:stretch>
            <a:fillRect/>
          </a:stretch>
        </p:blipFill>
        <p:spPr>
          <a:xfrm>
            <a:off x="4162250" y="1152413"/>
            <a:ext cx="4318900" cy="3380024"/>
          </a:xfrm>
          <a:prstGeom prst="rect">
            <a:avLst/>
          </a:prstGeom>
          <a:noFill/>
          <a:ln>
            <a:noFill/>
          </a:ln>
        </p:spPr>
      </p:pic>
      <p:sp>
        <p:nvSpPr>
          <p:cNvPr id="115" name="Google Shape;115;p20"/>
          <p:cNvSpPr txBox="1"/>
          <p:nvPr/>
        </p:nvSpPr>
        <p:spPr>
          <a:xfrm>
            <a:off x="573150" y="4569025"/>
            <a:ext cx="7798200" cy="4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800">
                <a:highlight>
                  <a:srgbClr val="FFFFFF"/>
                </a:highlight>
              </a:rPr>
              <a:t>[1] </a:t>
            </a:r>
            <a:r>
              <a:rPr lang="zh-CN" sz="800">
                <a:highlight>
                  <a:srgbClr val="FFFFFF"/>
                </a:highlight>
              </a:rPr>
              <a:t>B.-K. Kim, S.-Y. Dong, J. Roh, G. Kim, and S.-Y. Lee, “Fusing Aligned and Non-Aligned Face Information for Automatic Affect Recognition in the Wild: A Deep Learning Approach,” in IEEE Conf. Computer Vision and Pattern Recognition (CVPR) Workshops, 2016, pp. 48–57. </a:t>
            </a:r>
            <a:r>
              <a:rPr lang="zh-CN" sz="1100"/>
              <a:t>		 	 	 		</a:t>
            </a:r>
            <a:endParaRPr sz="1100"/>
          </a:p>
          <a:p>
            <a:pPr indent="0" lvl="0" marL="0" rtl="0" algn="l">
              <a:spcBef>
                <a:spcPts val="0"/>
              </a:spcBef>
              <a:spcAft>
                <a:spcPts val="0"/>
              </a:spcAft>
              <a:buNone/>
            </a:pPr>
            <a:r>
              <a:rPr lang="zh-CN" sz="1100"/>
              <a:t>			</a:t>
            </a:r>
            <a:endParaRPr sz="1100"/>
          </a:p>
          <a:p>
            <a:pPr indent="0" lvl="0" marL="0" rtl="0" algn="l">
              <a:spcBef>
                <a:spcPts val="0"/>
              </a:spcBef>
              <a:spcAft>
                <a:spcPts val="0"/>
              </a:spcAft>
              <a:buNone/>
            </a:pPr>
            <a:r>
              <a:rPr lang="zh-CN" sz="1100">
                <a:highlight>
                  <a:srgbClr val="FFFFFF"/>
                </a:highlight>
              </a:rPr>
              <a:t>				</a:t>
            </a:r>
            <a:endParaRPr sz="1100">
              <a:highlight>
                <a:srgbClr val="FFFFFF"/>
              </a:highlight>
            </a:endParaRPr>
          </a:p>
          <a:p>
            <a:pPr indent="0" lvl="0" marL="0" rtl="0" algn="l">
              <a:spcBef>
                <a:spcPts val="0"/>
              </a:spcBef>
              <a:spcAft>
                <a:spcPts val="0"/>
              </a:spcAft>
              <a:buNone/>
            </a:pPr>
            <a:r>
              <a:rPr lang="zh-CN" sz="1100">
                <a:highlight>
                  <a:srgbClr val="FFFFFF"/>
                </a:highlight>
              </a:rPr>
              <a:t>					</a:t>
            </a:r>
            <a:endParaRPr sz="1100">
              <a:highlight>
                <a:srgbClr val="FFFFFF"/>
              </a:highlight>
            </a:endParaRPr>
          </a:p>
          <a:p>
            <a:pPr indent="0" lvl="0" marL="0" rtl="0" algn="l">
              <a:spcBef>
                <a:spcPts val="0"/>
              </a:spcBef>
              <a:spcAft>
                <a:spcPts val="0"/>
              </a:spcAft>
              <a:buNone/>
            </a:pPr>
            <a:r>
              <a:rPr lang="zh-CN" sz="1100">
                <a:highlight>
                  <a:srgbClr val="FFFFFF"/>
                </a:highlight>
              </a:rPr>
              <a:t>						</a:t>
            </a:r>
            <a:endParaRPr sz="1100">
              <a:highlight>
                <a:srgbClr val="FFFFFF"/>
              </a:highlight>
            </a:endParaRPr>
          </a:p>
          <a:p>
            <a:pPr indent="0" lvl="0" marL="0" rtl="0" algn="l">
              <a:lnSpc>
                <a:spcPct val="115000"/>
              </a:lnSpc>
              <a:spcBef>
                <a:spcPts val="1200"/>
              </a:spcBef>
              <a:spcAft>
                <a:spcPts val="0"/>
              </a:spcAft>
              <a:buNone/>
            </a:pPr>
            <a:r>
              <a:t/>
            </a:r>
            <a:endParaRPr sz="800">
              <a:highlight>
                <a:srgbClr val="FFFFFF"/>
              </a:highlight>
            </a:endParaRPr>
          </a:p>
          <a:p>
            <a:pPr indent="0" lvl="0" marL="0" rtl="0" algn="l">
              <a:lnSpc>
                <a:spcPct val="115000"/>
              </a:lnSpc>
              <a:spcBef>
                <a:spcPts val="1200"/>
              </a:spcBef>
              <a:spcAft>
                <a:spcPts val="0"/>
              </a:spcAft>
              <a:buNone/>
            </a:pPr>
            <a:r>
              <a:rPr lang="zh-CN" sz="1100">
                <a:highlight>
                  <a:srgbClr val="FFFFFF"/>
                </a:highlight>
              </a:rPr>
              <a:t>					</a:t>
            </a:r>
            <a:endParaRPr sz="1100">
              <a:highlight>
                <a:srgbClr val="FFFFFF"/>
              </a:highlight>
            </a:endParaRPr>
          </a:p>
          <a:p>
            <a:pPr indent="0" lvl="0" marL="0" rtl="0" algn="l">
              <a:spcBef>
                <a:spcPts val="0"/>
              </a:spcBef>
              <a:spcAft>
                <a:spcPts val="0"/>
              </a:spcAft>
              <a:buNone/>
            </a:pPr>
            <a:r>
              <a:rPr lang="zh-CN" sz="1100">
                <a:highlight>
                  <a:srgbClr val="FFFFFF"/>
                </a:highlight>
              </a:rPr>
              <a:t>				</a:t>
            </a:r>
            <a:endParaRPr sz="1100">
              <a:highlight>
                <a:srgbClr val="FFFFFF"/>
              </a:highlight>
            </a:endParaRPr>
          </a:p>
          <a:p>
            <a:pPr indent="0" lvl="0" marL="0" rtl="0" algn="l">
              <a:spcBef>
                <a:spcPts val="0"/>
              </a:spcBef>
              <a:spcAft>
                <a:spcPts val="0"/>
              </a:spcAft>
              <a:buNone/>
            </a:pPr>
            <a:r>
              <a:rPr lang="zh-CN" sz="1100">
                <a:highlight>
                  <a:srgbClr val="FFFFFF"/>
                </a:highlight>
              </a:rPr>
              <a:t>			</a:t>
            </a:r>
            <a:endParaRPr sz="1100">
              <a:highlight>
                <a:srgbClr val="FFFFFF"/>
              </a:highlight>
            </a:endParaRPr>
          </a:p>
          <a:p>
            <a:pPr indent="0" lvl="0" marL="0" rtl="0" algn="l">
              <a:spcBef>
                <a:spcPts val="0"/>
              </a:spcBef>
              <a:spcAft>
                <a:spcPts val="0"/>
              </a:spcAft>
              <a:buNone/>
            </a:pPr>
            <a:r>
              <a:rPr lang="zh-CN" sz="1100"/>
              <a:t>		</a:t>
            </a:r>
            <a:endParaRPr sz="1100"/>
          </a:p>
          <a:p>
            <a:pPr indent="0" lvl="0" marL="0" rtl="0" algn="l">
              <a:spcBef>
                <a:spcPts val="0"/>
              </a:spcBef>
              <a:spcAft>
                <a:spcPts val="0"/>
              </a:spcAft>
              <a:buNone/>
            </a:pPr>
            <a:r>
              <a:t/>
            </a:r>
            <a:endParaRPr sz="900">
              <a:solidFill>
                <a:schemeClr val="dk2"/>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zh-CN"/>
              <a:t>RESNET-feature and principle </a:t>
            </a:r>
            <a:endParaRPr/>
          </a:p>
        </p:txBody>
      </p:sp>
      <p:sp>
        <p:nvSpPr>
          <p:cNvPr id="121" name="Google Shape;121;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000000"/>
              </a:buClr>
              <a:buSzPts val="1800"/>
              <a:buFont typeface="Lato"/>
              <a:buChar char="●"/>
            </a:pPr>
            <a:r>
              <a:rPr lang="zh-CN">
                <a:solidFill>
                  <a:srgbClr val="000000"/>
                </a:solidFill>
                <a:latin typeface="Lato"/>
                <a:ea typeface="Lato"/>
                <a:cs typeface="Lato"/>
                <a:sym typeface="Lato"/>
              </a:rPr>
              <a:t>Introduces </a:t>
            </a:r>
            <a:r>
              <a:rPr b="1" lang="zh-CN">
                <a:solidFill>
                  <a:srgbClr val="000000"/>
                </a:solidFill>
                <a:latin typeface="Lato"/>
                <a:ea typeface="Lato"/>
                <a:cs typeface="Lato"/>
                <a:sym typeface="Lato"/>
              </a:rPr>
              <a:t>residual connection (Skip Connection)</a:t>
            </a:r>
            <a:endParaRPr b="1">
              <a:solidFill>
                <a:srgbClr val="000000"/>
              </a:solidFill>
              <a:latin typeface="Lato"/>
              <a:ea typeface="Lato"/>
              <a:cs typeface="Lato"/>
              <a:sym typeface="Lato"/>
            </a:endParaRPr>
          </a:p>
          <a:p>
            <a:pPr indent="-342900" lvl="0" marL="457200" rtl="0" algn="l">
              <a:lnSpc>
                <a:spcPct val="150000"/>
              </a:lnSpc>
              <a:spcBef>
                <a:spcPts val="0"/>
              </a:spcBef>
              <a:spcAft>
                <a:spcPts val="0"/>
              </a:spcAft>
              <a:buClr>
                <a:srgbClr val="000000"/>
              </a:buClr>
              <a:buSzPts val="1800"/>
              <a:buFont typeface="Lato"/>
              <a:buChar char="●"/>
            </a:pPr>
            <a:r>
              <a:rPr lang="zh-CN">
                <a:solidFill>
                  <a:srgbClr val="000000"/>
                </a:solidFill>
                <a:latin typeface="Lato"/>
                <a:ea typeface="Lato"/>
                <a:cs typeface="Lato"/>
                <a:sym typeface="Lato"/>
              </a:rPr>
              <a:t>Residual block formula:  </a:t>
            </a:r>
            <a:r>
              <a:rPr b="1" lang="zh-CN">
                <a:solidFill>
                  <a:srgbClr val="000000"/>
                </a:solidFill>
                <a:highlight>
                  <a:schemeClr val="accent6"/>
                </a:highlight>
                <a:latin typeface="Lato"/>
                <a:ea typeface="Lato"/>
                <a:cs typeface="Lato"/>
                <a:sym typeface="Lato"/>
              </a:rPr>
              <a:t>z=F(x)+x</a:t>
            </a:r>
            <a:endParaRPr b="1">
              <a:solidFill>
                <a:srgbClr val="000000"/>
              </a:solidFill>
              <a:highlight>
                <a:schemeClr val="accent6"/>
              </a:highlight>
              <a:latin typeface="Lato"/>
              <a:ea typeface="Lato"/>
              <a:cs typeface="Lato"/>
              <a:sym typeface="Lato"/>
            </a:endParaRPr>
          </a:p>
          <a:p>
            <a:pPr indent="-342900" lvl="0" marL="457200" rtl="0" algn="l">
              <a:lnSpc>
                <a:spcPct val="150000"/>
              </a:lnSpc>
              <a:spcBef>
                <a:spcPts val="0"/>
              </a:spcBef>
              <a:spcAft>
                <a:spcPts val="0"/>
              </a:spcAft>
              <a:buClr>
                <a:srgbClr val="000000"/>
              </a:buClr>
              <a:buSzPts val="1800"/>
              <a:buFont typeface="Lato"/>
              <a:buChar char="●"/>
            </a:pPr>
            <a:r>
              <a:rPr lang="zh-CN">
                <a:solidFill>
                  <a:srgbClr val="000000"/>
                </a:solidFill>
                <a:latin typeface="Lato"/>
                <a:ea typeface="Lato"/>
                <a:cs typeface="Lato"/>
                <a:sym typeface="Lato"/>
              </a:rPr>
              <a:t>F(x): Two convolutions + BatchNorm + ReLU</a:t>
            </a:r>
            <a:endParaRPr>
              <a:solidFill>
                <a:srgbClr val="000000"/>
              </a:solidFill>
              <a:latin typeface="Lato"/>
              <a:ea typeface="Lato"/>
              <a:cs typeface="Lato"/>
              <a:sym typeface="Lato"/>
            </a:endParaRPr>
          </a:p>
          <a:p>
            <a:pPr indent="-342900" lvl="0" marL="457200" rtl="0" algn="l">
              <a:lnSpc>
                <a:spcPct val="150000"/>
              </a:lnSpc>
              <a:spcBef>
                <a:spcPts val="0"/>
              </a:spcBef>
              <a:spcAft>
                <a:spcPts val="0"/>
              </a:spcAft>
              <a:buClr>
                <a:srgbClr val="000000"/>
              </a:buClr>
              <a:buSzPts val="1800"/>
              <a:buFont typeface="Lato"/>
              <a:buChar char="●"/>
            </a:pPr>
            <a:r>
              <a:rPr lang="zh-CN">
                <a:solidFill>
                  <a:srgbClr val="000000"/>
                </a:solidFill>
                <a:latin typeface="Lato"/>
                <a:ea typeface="Lato"/>
                <a:cs typeface="Lato"/>
                <a:sym typeface="Lato"/>
              </a:rPr>
              <a:t>if input and output have Different channels → Adjusted by </a:t>
            </a:r>
            <a:r>
              <a:rPr b="1" lang="zh-CN">
                <a:solidFill>
                  <a:srgbClr val="000000"/>
                </a:solidFill>
                <a:latin typeface="Lato"/>
                <a:ea typeface="Lato"/>
                <a:cs typeface="Lato"/>
                <a:sym typeface="Lato"/>
              </a:rPr>
              <a:t>1×1 convolution</a:t>
            </a:r>
            <a:endParaRPr b="1">
              <a:solidFill>
                <a:srgbClr val="000000"/>
              </a:solidFill>
              <a:latin typeface="Lato"/>
              <a:ea typeface="Lato"/>
              <a:cs typeface="Lato"/>
              <a:sym typeface="Lato"/>
            </a:endParaRPr>
          </a:p>
          <a:p>
            <a:pPr indent="-342900" lvl="0" marL="457200" rtl="0" algn="l">
              <a:lnSpc>
                <a:spcPct val="150000"/>
              </a:lnSpc>
              <a:spcBef>
                <a:spcPts val="0"/>
              </a:spcBef>
              <a:spcAft>
                <a:spcPts val="0"/>
              </a:spcAft>
              <a:buClr>
                <a:srgbClr val="000000"/>
              </a:buClr>
              <a:buSzPts val="1800"/>
              <a:buFont typeface="Lato"/>
              <a:buChar char="●"/>
            </a:pPr>
            <a:r>
              <a:rPr lang="zh-CN">
                <a:solidFill>
                  <a:srgbClr val="000000"/>
                </a:solidFill>
                <a:latin typeface="Lato"/>
                <a:ea typeface="Lato"/>
                <a:cs typeface="Lato"/>
                <a:sym typeface="Lato"/>
              </a:rPr>
              <a:t>Eases vanishing gradients, enables deeper networks</a:t>
            </a:r>
            <a:endParaRPr sz="2500">
              <a:latin typeface="Lato"/>
              <a:ea typeface="Lato"/>
              <a:cs typeface="Lato"/>
              <a:sym typeface="Lato"/>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